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68" r:id="rId17"/>
    <p:sldId id="274" r:id="rId18"/>
    <p:sldId id="275" r:id="rId19"/>
    <p:sldId id="278" r:id="rId20"/>
    <p:sldId id="269" r:id="rId21"/>
    <p:sldId id="276" r:id="rId22"/>
    <p:sldId id="27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90" autoAdjust="0"/>
  </p:normalViewPr>
  <p:slideViewPr>
    <p:cSldViewPr snapToGrid="0">
      <p:cViewPr>
        <p:scale>
          <a:sx n="100" d="100"/>
          <a:sy n="100" d="100"/>
        </p:scale>
        <p:origin x="9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0840D-05AD-4A65-A60D-2DAF548A3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D62128-D407-4D0B-8212-2EEA48DB7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4376C-6C0F-413C-B032-D6644CF4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F49B9-116B-4973-B100-00534207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97FE1-99C1-45C1-8C2B-F757CDC4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12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3169F-F427-4624-96E6-AF831DD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094F9-4353-450F-A252-CD3E95D2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AA57-CCCE-4B09-A9E8-3D604338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5C7E7-E61E-444B-9B1D-4172ED37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2F81A-4BEF-43D1-9AB8-E7037563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BA94D7-7CF7-4072-B6F1-F5761FF6E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9DBDA-5763-4D4B-8FCB-6A19C8B9D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9181-0522-4C25-BCB3-195A393D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11054-B3A7-4861-9194-225D4485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74BC1-F644-40DF-A630-B6FEA18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55AB2-AC9A-4370-8FD4-216DA79B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B9CFF-2826-4E5A-A197-52988887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3AEBB-66BA-4709-BE92-F84AFB9D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E176C-F1E2-49C8-809E-6A6D4C20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F89B5-6BB5-4068-ABC3-AC98F0A0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8BA4-260C-4786-B902-CF4ADE1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EC5B4-F714-4D00-957F-0C10CE94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4A3E2-AA05-4438-B461-BDB5FDE1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E44EC-FBBB-4E88-BE74-E146CE57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364FD-4496-455F-AAE5-42D8D160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7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934-5B99-4402-BC42-6BA87F7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217F0-8453-441F-AECE-C9079987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AB9-4781-4926-9CB9-654607D5F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AB082-1EAD-4AEA-8694-DE38D28F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4766F-FBDD-41F5-8B22-B731EC7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A334C-0EF2-44F7-964A-15F94183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31C67-DCCC-44CE-8AD2-ACA28A7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FEF12-5A62-4B69-B716-1B502151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7236B-A967-4D82-B98D-FE0E77EC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882731-006A-4E05-BBFB-C195EB50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2E92B6-69CD-480A-848F-3419CFE00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0E758-6722-4E72-A6C9-AFB32AED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4E3FD-8759-44E7-B913-2D982DD5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39E09-2807-46B0-896B-D3ED6BA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9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B20A5-CAA7-494B-A665-0C58C830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418732-141A-43E4-9ECE-29522DCB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731963-9812-4CE2-B224-B6D8B79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54FDC-A8BB-40BE-BEC3-B74098A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0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87E8D-C202-46CE-A5C2-C0CEAA79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D66837-FA5D-40C3-B49C-776A6F93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65555-8586-4913-9C9C-F1B31B1F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B2A5E-41E0-40DC-B304-B6F6C6BA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717F7-B59F-4577-AEEC-617D1CE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60D3B-5264-4FD2-8D54-CD127D40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3487E-AE66-4404-8E88-2E754A0A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18EF8-BCA2-4BF4-84B7-481F217C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92BB0-2909-4615-BEAC-C4ECEE74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DFDD0-EA32-4726-BD50-A6573971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6A4B6-79A9-4105-8C1C-20C7BF816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CD41B-9D34-4C93-9671-542930BF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2AEA6-DBB5-4A65-BDB3-D3DBF602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A0F08-8376-49A5-916C-2C7292D8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E7F48-F477-4C75-865E-F98BE24F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0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A62996-A427-42E0-A98E-9FCCDB75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44B25-EF05-4473-8639-E3D14A76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31FC-0F04-4AF3-B8B3-2537D300B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542E-7233-4329-BA25-7AEF0E4B2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A216B-96F9-4A68-A0AD-2C88F0CC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zzaxowns" TargetMode="External"/><Relationship Id="rId2" Type="http://schemas.openxmlformats.org/officeDocument/2006/relationships/hyperlink" Target="mailto:zzaxowns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s://github.com/zzaxowns/UnrealTest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DE6A-516A-4C56-91BF-834953717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 작품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E0C0-A820-4167-824F-FF1BB0B6002F}"/>
              </a:ext>
            </a:extLst>
          </p:cNvPr>
          <p:cNvSpPr txBox="1"/>
          <p:nvPr/>
        </p:nvSpPr>
        <p:spPr>
          <a:xfrm>
            <a:off x="8836907" y="5735637"/>
            <a:ext cx="304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게임 소프트웨어 </a:t>
            </a:r>
            <a:endParaRPr lang="en-US" altLang="ko-KR" dirty="0"/>
          </a:p>
          <a:p>
            <a:pPr algn="r"/>
            <a:r>
              <a:rPr lang="en-US" altLang="ko-KR" dirty="0"/>
              <a:t>B577008 </a:t>
            </a:r>
            <a:r>
              <a:rPr lang="ko-KR" altLang="en-US" dirty="0"/>
              <a:t>김태준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1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06C610-39E8-4E38-8495-17C968E6F178}"/>
              </a:ext>
            </a:extLst>
          </p:cNvPr>
          <p:cNvSpPr txBox="1"/>
          <p:nvPr/>
        </p:nvSpPr>
        <p:spPr>
          <a:xfrm>
            <a:off x="890580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유튜브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3F710-8067-4534-9F1C-7ED13E0C6AD1}"/>
              </a:ext>
            </a:extLst>
          </p:cNvPr>
          <p:cNvSpPr txBox="1"/>
          <p:nvPr/>
        </p:nvSpPr>
        <p:spPr>
          <a:xfrm>
            <a:off x="4750914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이득우의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113A2-C470-4161-84EB-0BA73DB1397B}"/>
              </a:ext>
            </a:extLst>
          </p:cNvPr>
          <p:cNvSpPr txBox="1"/>
          <p:nvPr/>
        </p:nvSpPr>
        <p:spPr>
          <a:xfrm>
            <a:off x="8395747" y="4530105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공식 사이트</a:t>
            </a:r>
            <a:endParaRPr lang="en-US" altLang="ko-KR" dirty="0"/>
          </a:p>
        </p:txBody>
      </p:sp>
      <p:pic>
        <p:nvPicPr>
          <p:cNvPr id="4" name="그림 3" descr="렌치, 도구이(가) 표시된 사진&#10;&#10;자동 생성된 설명">
            <a:extLst>
              <a:ext uri="{FF2B5EF4-FFF2-40B4-BE49-F238E27FC236}">
                <a16:creationId xmlns:a16="http://schemas.microsoft.com/office/drawing/2014/main" id="{B3CDF1E7-DB82-4915-AB6C-78BE6989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1948635"/>
            <a:ext cx="2865088" cy="286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D3DB-0E38-400F-8720-8A587B776F00}"/>
              </a:ext>
            </a:extLst>
          </p:cNvPr>
          <p:cNvSpPr txBox="1"/>
          <p:nvPr/>
        </p:nvSpPr>
        <p:spPr>
          <a:xfrm>
            <a:off x="7909331" y="5015884"/>
            <a:ext cx="340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https://docs.unrealengine.com/4.27/ko/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BC85F2-9C23-4B0B-94A1-A0645542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8" y="2391250"/>
            <a:ext cx="3265435" cy="2022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3F7EBD-B353-4F19-A66A-45C66315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2472" y="1688649"/>
            <a:ext cx="2008526" cy="3385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BEC184-E3A2-43DB-8D90-9328C18E8893}"/>
              </a:ext>
            </a:extLst>
          </p:cNvPr>
          <p:cNvSpPr txBox="1"/>
          <p:nvPr/>
        </p:nvSpPr>
        <p:spPr>
          <a:xfrm>
            <a:off x="6960636" y="6581001"/>
            <a:ext cx="626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유튜브 이미지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https://kr.freepik.com/free-icon/youtube-logo_810912.htm</a:t>
            </a:r>
          </a:p>
        </p:txBody>
      </p:sp>
    </p:spTree>
    <p:extLst>
      <p:ext uri="{BB962C8B-B14F-4D97-AF65-F5344CB8AC3E}">
        <p14:creationId xmlns:p14="http://schemas.microsoft.com/office/powerpoint/2010/main" val="88997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2CED5CED-729A-4967-9C22-5E37C2136B5F}"/>
              </a:ext>
            </a:extLst>
          </p:cNvPr>
          <p:cNvSpPr/>
          <p:nvPr/>
        </p:nvSpPr>
        <p:spPr>
          <a:xfrm>
            <a:off x="5267619" y="2436700"/>
            <a:ext cx="1815172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291" y="2672542"/>
            <a:ext cx="914400" cy="914400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D9C712B-E0C7-4CA8-960B-66D9BD49D137}"/>
              </a:ext>
            </a:extLst>
          </p:cNvPr>
          <p:cNvSpPr/>
          <p:nvPr/>
        </p:nvSpPr>
        <p:spPr>
          <a:xfrm>
            <a:off x="7290816" y="1718686"/>
            <a:ext cx="1956816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너무</a:t>
            </a:r>
            <a:r>
              <a:rPr lang="en-US" altLang="ko-KR" sz="1400" b="1" dirty="0">
                <a:solidFill>
                  <a:schemeClr val="tx1"/>
                </a:solidFill>
              </a:rPr>
              <a:t>… </a:t>
            </a:r>
            <a:r>
              <a:rPr lang="ko-KR" altLang="en-US" sz="1400" b="1" dirty="0">
                <a:solidFill>
                  <a:schemeClr val="tx1"/>
                </a:solidFill>
              </a:rPr>
              <a:t>허접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그냥 유니티 </a:t>
            </a:r>
            <a:r>
              <a:rPr lang="ko-KR" altLang="en-US" sz="1400" b="1" dirty="0" err="1">
                <a:solidFill>
                  <a:schemeClr val="tx1"/>
                </a:solidFill>
              </a:rPr>
              <a:t>쓸껄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F2FD9-AF9E-4D02-BDCD-84CDA9E1CAD7}"/>
              </a:ext>
            </a:extLst>
          </p:cNvPr>
          <p:cNvSpPr txBox="1"/>
          <p:nvPr/>
        </p:nvSpPr>
        <p:spPr>
          <a:xfrm>
            <a:off x="10102734" y="3188516"/>
            <a:ext cx="4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</a:t>
            </a:r>
          </a:p>
        </p:txBody>
      </p:sp>
      <p:pic>
        <p:nvPicPr>
          <p:cNvPr id="19" name="그래픽 18" descr="도시 윤곽선">
            <a:extLst>
              <a:ext uri="{FF2B5EF4-FFF2-40B4-BE49-F238E27FC236}">
                <a16:creationId xmlns:a16="http://schemas.microsoft.com/office/drawing/2014/main" id="{22CF48FC-4BF1-484F-8B0A-4DDE7079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19" y="4416108"/>
            <a:ext cx="2067098" cy="2067098"/>
          </a:xfrm>
          <a:prstGeom prst="rect">
            <a:avLst/>
          </a:prstGeom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EDA22B06-78F5-4B01-B3D0-62634062248A}"/>
              </a:ext>
            </a:extLst>
          </p:cNvPr>
          <p:cNvSpPr/>
          <p:nvPr/>
        </p:nvSpPr>
        <p:spPr>
          <a:xfrm rot="8928173">
            <a:off x="7337089" y="4379423"/>
            <a:ext cx="2529287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E6A69CA-258F-434F-8D0E-1AF879FAA1B3}"/>
              </a:ext>
            </a:extLst>
          </p:cNvPr>
          <p:cNvSpPr/>
          <p:nvPr/>
        </p:nvSpPr>
        <p:spPr>
          <a:xfrm>
            <a:off x="1469965" y="4211174"/>
            <a:ext cx="2751513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??? </a:t>
            </a:r>
            <a:r>
              <a:rPr lang="ko-KR" altLang="en-US" sz="1400" b="1" dirty="0" err="1">
                <a:solidFill>
                  <a:schemeClr val="tx1"/>
                </a:solidFill>
              </a:rPr>
              <a:t>언리얼</a:t>
            </a:r>
            <a:r>
              <a:rPr lang="ko-KR" altLang="en-US" sz="1400" b="1" dirty="0">
                <a:solidFill>
                  <a:schemeClr val="tx1"/>
                </a:solidFill>
              </a:rPr>
              <a:t> 써봤네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코드 기반</a:t>
            </a:r>
            <a:r>
              <a:rPr lang="ko-KR" altLang="en-US" sz="1400" b="1" dirty="0">
                <a:solidFill>
                  <a:schemeClr val="tx1"/>
                </a:solidFill>
              </a:rPr>
              <a:t>으로 제작했네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FFAFF-BA8A-41CB-A23E-2D9713E0B88A}"/>
              </a:ext>
            </a:extLst>
          </p:cNvPr>
          <p:cNvSpPr txBox="1"/>
          <p:nvPr/>
        </p:nvSpPr>
        <p:spPr>
          <a:xfrm>
            <a:off x="4701614" y="6298540"/>
            <a:ext cx="319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대충 개발자 찾고 있던 회사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" name="그림 14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F25919FC-2448-4306-B1B9-62D1C987E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2" y="1592842"/>
            <a:ext cx="4369403" cy="22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8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사용자 윤곽선">
            <a:extLst>
              <a:ext uri="{FF2B5EF4-FFF2-40B4-BE49-F238E27FC236}">
                <a16:creationId xmlns:a16="http://schemas.microsoft.com/office/drawing/2014/main" id="{816D6853-92BD-4129-A37C-C21ADE1D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270" y="3101599"/>
            <a:ext cx="1472014" cy="1472014"/>
          </a:xfrm>
          <a:prstGeom prst="rect">
            <a:avLst/>
          </a:prstGeom>
        </p:spPr>
      </p:pic>
      <p:pic>
        <p:nvPicPr>
          <p:cNvPr id="4" name="그래픽 3" descr="사용자 윤곽선">
            <a:extLst>
              <a:ext uri="{FF2B5EF4-FFF2-40B4-BE49-F238E27FC236}">
                <a16:creationId xmlns:a16="http://schemas.microsoft.com/office/drawing/2014/main" id="{5D1BD4F0-6E67-4C2E-86FD-16C949B6E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133" y="3078127"/>
            <a:ext cx="1831015" cy="183101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8DD5B8C9-3BF3-4CFB-A909-34A80351BA2B}"/>
              </a:ext>
            </a:extLst>
          </p:cNvPr>
          <p:cNvSpPr/>
          <p:nvPr/>
        </p:nvSpPr>
        <p:spPr>
          <a:xfrm>
            <a:off x="6900198" y="1597991"/>
            <a:ext cx="2302142" cy="1147428"/>
          </a:xfrm>
          <a:prstGeom prst="wedgeRoundRectCallout">
            <a:avLst>
              <a:gd name="adj1" fmla="val 38987"/>
              <a:gd name="adj2" fmla="val 8362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개발 경험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CS </a:t>
            </a:r>
            <a:r>
              <a:rPr lang="ko-KR" altLang="en-US" sz="1400" b="1" dirty="0">
                <a:solidFill>
                  <a:schemeClr val="tx1"/>
                </a:solidFill>
              </a:rPr>
              <a:t>지식들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도전</a:t>
            </a:r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43B0898-A197-4656-9683-77B049EFDD16}"/>
              </a:ext>
            </a:extLst>
          </p:cNvPr>
          <p:cNvSpPr/>
          <p:nvPr/>
        </p:nvSpPr>
        <p:spPr>
          <a:xfrm>
            <a:off x="2713740" y="2185019"/>
            <a:ext cx="1956816" cy="822960"/>
          </a:xfrm>
          <a:prstGeom prst="wedgeRoundRectCallout">
            <a:avLst>
              <a:gd name="adj1" fmla="val -42026"/>
              <a:gd name="adj2" fmla="val 88217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그렇구나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9A13D-929B-4AEE-8C5B-5032494DD7A5}"/>
              </a:ext>
            </a:extLst>
          </p:cNvPr>
          <p:cNvSpPr txBox="1"/>
          <p:nvPr/>
        </p:nvSpPr>
        <p:spPr>
          <a:xfrm>
            <a:off x="2995156" y="5400924"/>
            <a:ext cx="620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직접 겪어보거나 그 상황에 있는 사람이 아니면 </a:t>
            </a:r>
            <a:endParaRPr lang="en-US" altLang="ko-KR" b="1" dirty="0"/>
          </a:p>
          <a:p>
            <a:pPr algn="ctr"/>
            <a:r>
              <a:rPr lang="ko-KR" altLang="en-US" b="1" dirty="0"/>
              <a:t>느끼지 못하는 위기 의식</a:t>
            </a:r>
          </a:p>
        </p:txBody>
      </p:sp>
    </p:spTree>
    <p:extLst>
      <p:ext uri="{BB962C8B-B14F-4D97-AF65-F5344CB8AC3E}">
        <p14:creationId xmlns:p14="http://schemas.microsoft.com/office/powerpoint/2010/main" val="47507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0F4522-B101-4749-8D15-023FD502BA13}"/>
              </a:ext>
            </a:extLst>
          </p:cNvPr>
          <p:cNvSpPr txBox="1"/>
          <p:nvPr/>
        </p:nvSpPr>
        <p:spPr>
          <a:xfrm>
            <a:off x="2327431" y="2660959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컴투스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7EE-8BB5-45F5-AE42-58FC9E9BD8D1}"/>
              </a:ext>
            </a:extLst>
          </p:cNvPr>
          <p:cNvSpPr txBox="1"/>
          <p:nvPr/>
        </p:nvSpPr>
        <p:spPr>
          <a:xfrm>
            <a:off x="4361897" y="3250870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게임빌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1764-4417-4A93-BC72-4B0363859419}"/>
              </a:ext>
            </a:extLst>
          </p:cNvPr>
          <p:cNvSpPr txBox="1"/>
          <p:nvPr/>
        </p:nvSpPr>
        <p:spPr>
          <a:xfrm>
            <a:off x="7506071" y="2928146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시프트업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7841-7E9B-48E5-91BA-9B9B6F8E399F}"/>
              </a:ext>
            </a:extLst>
          </p:cNvPr>
          <p:cNvSpPr txBox="1"/>
          <p:nvPr/>
        </p:nvSpPr>
        <p:spPr>
          <a:xfrm>
            <a:off x="2016122" y="4366137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데브캣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4CF8F-FC52-4719-A41F-894D0F786BA2}"/>
              </a:ext>
            </a:extLst>
          </p:cNvPr>
          <p:cNvSpPr txBox="1"/>
          <p:nvPr/>
        </p:nvSpPr>
        <p:spPr>
          <a:xfrm>
            <a:off x="6527457" y="418147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데브시스터즈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5FD3E-3CF8-46A4-84AF-8934A8586493}"/>
              </a:ext>
            </a:extLst>
          </p:cNvPr>
          <p:cNvSpPr txBox="1"/>
          <p:nvPr/>
        </p:nvSpPr>
        <p:spPr>
          <a:xfrm>
            <a:off x="3537164" y="522082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위메이드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4AEE8-125D-491C-A275-A3D3FD7E92AB}"/>
              </a:ext>
            </a:extLst>
          </p:cNvPr>
          <p:cNvSpPr txBox="1"/>
          <p:nvPr/>
        </p:nvSpPr>
        <p:spPr>
          <a:xfrm>
            <a:off x="7480918" y="485149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넥슨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D0A1C-6694-4504-AFBC-A72916B8EC8D}"/>
              </a:ext>
            </a:extLst>
          </p:cNvPr>
          <p:cNvSpPr txBox="1"/>
          <p:nvPr/>
        </p:nvSpPr>
        <p:spPr>
          <a:xfrm>
            <a:off x="9183360" y="370515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넷게임즈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CE106-82EA-4D61-B2EF-7D193E4EDCBC}"/>
              </a:ext>
            </a:extLst>
          </p:cNvPr>
          <p:cNvSpPr txBox="1"/>
          <p:nvPr/>
        </p:nvSpPr>
        <p:spPr>
          <a:xfrm>
            <a:off x="4433363" y="4307577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크래프톤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BF0DC-DAEA-45D7-BE32-00658FB29887}"/>
              </a:ext>
            </a:extLst>
          </p:cNvPr>
          <p:cNvSpPr txBox="1"/>
          <p:nvPr/>
        </p:nvSpPr>
        <p:spPr>
          <a:xfrm>
            <a:off x="2569498" y="348099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넷마블 넥서스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6FEF7-93DD-4352-B21A-32394A5EAA1D}"/>
              </a:ext>
            </a:extLst>
          </p:cNvPr>
          <p:cNvSpPr txBox="1"/>
          <p:nvPr/>
        </p:nvSpPr>
        <p:spPr>
          <a:xfrm>
            <a:off x="5509041" y="553460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5D93E-1CF2-4FB0-A369-27485F91DA35}"/>
              </a:ext>
            </a:extLst>
          </p:cNvPr>
          <p:cNvSpPr txBox="1"/>
          <p:nvPr/>
        </p:nvSpPr>
        <p:spPr>
          <a:xfrm>
            <a:off x="5674018" y="2711214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4A4E35-7CEC-4637-849C-A6AD5BEF0CC9}"/>
              </a:ext>
            </a:extLst>
          </p:cNvPr>
          <p:cNvSpPr/>
          <p:nvPr/>
        </p:nvSpPr>
        <p:spPr>
          <a:xfrm>
            <a:off x="1216241" y="1986832"/>
            <a:ext cx="9891203" cy="44204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B51F5-15C1-49EF-AD63-837F73F33A54}"/>
              </a:ext>
            </a:extLst>
          </p:cNvPr>
          <p:cNvSpPr txBox="1"/>
          <p:nvPr/>
        </p:nvSpPr>
        <p:spPr>
          <a:xfrm>
            <a:off x="1895827" y="1519431"/>
            <a:ext cx="840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학년 </a:t>
            </a:r>
            <a:r>
              <a:rPr lang="en-US" altLang="ko-KR" b="1" dirty="0"/>
              <a:t>1</a:t>
            </a:r>
            <a:r>
              <a:rPr lang="ko-KR" altLang="en-US" b="1" dirty="0"/>
              <a:t>학기 때부터 면접</a:t>
            </a:r>
            <a:r>
              <a:rPr lang="en-US" altLang="ko-KR" b="1" dirty="0"/>
              <a:t>, </a:t>
            </a:r>
            <a:r>
              <a:rPr lang="ko-KR" altLang="en-US" b="1" dirty="0"/>
              <a:t>이력서</a:t>
            </a:r>
            <a:r>
              <a:rPr lang="en-US" altLang="ko-KR" b="1" dirty="0"/>
              <a:t>, </a:t>
            </a:r>
            <a:r>
              <a:rPr lang="ko-KR" altLang="en-US" b="1" dirty="0"/>
              <a:t>테스트를 넣어본 회사들</a:t>
            </a:r>
            <a:r>
              <a:rPr lang="en-US" altLang="ko-KR" b="1" dirty="0"/>
              <a:t>(</a:t>
            </a:r>
            <a:r>
              <a:rPr lang="ko-KR" altLang="en-US" b="1" dirty="0" err="1"/>
              <a:t>스타트업은</a:t>
            </a:r>
            <a:r>
              <a:rPr lang="ko-KR" altLang="en-US" b="1" dirty="0"/>
              <a:t> 제외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84FCB-A01F-4E4F-AA12-16B1F337E6EA}"/>
              </a:ext>
            </a:extLst>
          </p:cNvPr>
          <p:cNvSpPr txBox="1"/>
          <p:nvPr/>
        </p:nvSpPr>
        <p:spPr>
          <a:xfrm>
            <a:off x="8563403" y="548974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키글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33A28-ABBC-4713-A545-A8003C68DC15}"/>
              </a:ext>
            </a:extLst>
          </p:cNvPr>
          <p:cNvSpPr txBox="1"/>
          <p:nvPr/>
        </p:nvSpPr>
        <p:spPr>
          <a:xfrm>
            <a:off x="9154212" y="262819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게임듀오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228B6-8F0D-4612-AFC0-6184109CB1AE}"/>
              </a:ext>
            </a:extLst>
          </p:cNvPr>
          <p:cNvSpPr txBox="1"/>
          <p:nvPr/>
        </p:nvSpPr>
        <p:spPr>
          <a:xfrm>
            <a:off x="5912530" y="349845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액션 스퀘어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F5126-55E4-4520-A70D-9888E71AD4BB}"/>
              </a:ext>
            </a:extLst>
          </p:cNvPr>
          <p:cNvSpPr txBox="1"/>
          <p:nvPr/>
        </p:nvSpPr>
        <p:spPr>
          <a:xfrm>
            <a:off x="1703337" y="5435199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베이글코드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F6723-9464-4C04-91DA-4A00A295A9D3}"/>
              </a:ext>
            </a:extLst>
          </p:cNvPr>
          <p:cNvSpPr txBox="1"/>
          <p:nvPr/>
        </p:nvSpPr>
        <p:spPr>
          <a:xfrm>
            <a:off x="3808824" y="2311351"/>
            <a:ext cx="21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센추리게임코리아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107F2E-FB0F-4F54-9485-A0747AB2C91E}"/>
              </a:ext>
            </a:extLst>
          </p:cNvPr>
          <p:cNvSpPr txBox="1"/>
          <p:nvPr/>
        </p:nvSpPr>
        <p:spPr>
          <a:xfrm>
            <a:off x="8799251" y="495907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엔픽셀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32512-7009-416D-96C9-55ACB1DD579E}"/>
              </a:ext>
            </a:extLst>
          </p:cNvPr>
          <p:cNvSpPr txBox="1"/>
          <p:nvPr/>
        </p:nvSpPr>
        <p:spPr>
          <a:xfrm>
            <a:off x="5266385" y="4855076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피닉스다트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B05264-2C12-4834-AAF5-E0472EF53821}"/>
              </a:ext>
            </a:extLst>
          </p:cNvPr>
          <p:cNvSpPr txBox="1"/>
          <p:nvPr/>
        </p:nvSpPr>
        <p:spPr>
          <a:xfrm>
            <a:off x="8629985" y="432712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하이브로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007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E002E4DC-106B-43CD-9B7A-A955D3B0D2F1}"/>
              </a:ext>
            </a:extLst>
          </p:cNvPr>
          <p:cNvSpPr/>
          <p:nvPr/>
        </p:nvSpPr>
        <p:spPr>
          <a:xfrm rot="10800000">
            <a:off x="847288" y="1476462"/>
            <a:ext cx="293614" cy="4622334"/>
          </a:xfrm>
          <a:prstGeom prst="downArrow">
            <a:avLst>
              <a:gd name="adj1" fmla="val 38571"/>
              <a:gd name="adj2" fmla="val 1700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A6A3794-11B9-45E6-85BF-AE348977B2A1}"/>
              </a:ext>
            </a:extLst>
          </p:cNvPr>
          <p:cNvCxnSpPr>
            <a:cxnSpLocks/>
          </p:cNvCxnSpPr>
          <p:nvPr/>
        </p:nvCxnSpPr>
        <p:spPr>
          <a:xfrm flipH="1" flipV="1">
            <a:off x="1073792" y="5951987"/>
            <a:ext cx="2164358" cy="838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ACBD09-7AB3-48CB-A733-306837B1B697}"/>
              </a:ext>
            </a:extLst>
          </p:cNvPr>
          <p:cNvSpPr txBox="1"/>
          <p:nvPr/>
        </p:nvSpPr>
        <p:spPr>
          <a:xfrm>
            <a:off x="3238150" y="5704915"/>
            <a:ext cx="8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(LEVEL1)</a:t>
            </a:r>
            <a:r>
              <a:rPr lang="ko-KR" altLang="en-US" dirty="0"/>
              <a:t> </a:t>
            </a:r>
            <a:r>
              <a:rPr lang="ko-KR" altLang="en-US" b="1" dirty="0"/>
              <a:t>스타트업</a:t>
            </a:r>
            <a:r>
              <a:rPr lang="en-US" altLang="ko-KR" dirty="0"/>
              <a:t> – </a:t>
            </a:r>
            <a:r>
              <a:rPr lang="ko-KR" altLang="en-US" dirty="0">
                <a:solidFill>
                  <a:srgbClr val="00B0F0"/>
                </a:solidFill>
              </a:rPr>
              <a:t>포트폴리오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게임 개발 경험 </a:t>
            </a:r>
            <a:r>
              <a:rPr lang="en-US" altLang="ko-KR" dirty="0"/>
              <a:t>+ </a:t>
            </a:r>
            <a:r>
              <a:rPr lang="en-US" altLang="ko-KR" dirty="0">
                <a:solidFill>
                  <a:srgbClr val="00B0F0"/>
                </a:solidFill>
              </a:rPr>
              <a:t>CS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B4E475-E5D3-46A5-9687-ED4FB774BFD4}"/>
              </a:ext>
            </a:extLst>
          </p:cNvPr>
          <p:cNvCxnSpPr>
            <a:cxnSpLocks/>
          </p:cNvCxnSpPr>
          <p:nvPr/>
        </p:nvCxnSpPr>
        <p:spPr>
          <a:xfrm flipH="1">
            <a:off x="1073790" y="5011566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A63E150-56D4-4FA8-954B-C71C340732B7}"/>
              </a:ext>
            </a:extLst>
          </p:cNvPr>
          <p:cNvSpPr txBox="1"/>
          <p:nvPr/>
        </p:nvSpPr>
        <p:spPr>
          <a:xfrm>
            <a:off x="3238150" y="4826900"/>
            <a:ext cx="71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(LEVEL2.5)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/>
              <a:t>마이너 게임</a:t>
            </a:r>
            <a:r>
              <a:rPr lang="en-US" altLang="ko-KR" b="1" dirty="0"/>
              <a:t>) </a:t>
            </a:r>
            <a:r>
              <a:rPr lang="en-US" altLang="ko-KR" dirty="0"/>
              <a:t>– </a:t>
            </a:r>
            <a:r>
              <a:rPr lang="ko-KR" altLang="en-US" dirty="0"/>
              <a:t>게임 개발  경험</a:t>
            </a:r>
            <a:r>
              <a:rPr lang="en-US" altLang="ko-KR" dirty="0"/>
              <a:t> + CS + </a:t>
            </a:r>
            <a:r>
              <a:rPr lang="ko-KR" altLang="en-US" dirty="0"/>
              <a:t>포트폴리오</a:t>
            </a:r>
            <a:endParaRPr lang="en-US" altLang="ko-KR" dirty="0"/>
          </a:p>
          <a:p>
            <a:r>
              <a:rPr lang="en-US" altLang="ko-KR" dirty="0"/>
              <a:t>(LEVEL2)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873CE0-ED50-4079-BF7E-4C77759AD889}"/>
              </a:ext>
            </a:extLst>
          </p:cNvPr>
          <p:cNvCxnSpPr>
            <a:cxnSpLocks/>
          </p:cNvCxnSpPr>
          <p:nvPr/>
        </p:nvCxnSpPr>
        <p:spPr>
          <a:xfrm flipH="1">
            <a:off x="1073790" y="408823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154BF8-2026-477D-8DDF-1B73C3E452DC}"/>
              </a:ext>
            </a:extLst>
          </p:cNvPr>
          <p:cNvSpPr txBox="1"/>
          <p:nvPr/>
        </p:nvSpPr>
        <p:spPr>
          <a:xfrm>
            <a:off x="3238150" y="3903571"/>
            <a:ext cx="87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(LEVEL3)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 err="1"/>
              <a:t>네임드</a:t>
            </a:r>
            <a:r>
              <a:rPr lang="ko-KR" altLang="en-US" b="1" dirty="0"/>
              <a:t> 게임</a:t>
            </a:r>
            <a:r>
              <a:rPr lang="en-US" altLang="ko-KR" b="1" dirty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코딩 테스트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76C0C7D-D3D5-462E-9CF6-D9CC31F184B1}"/>
              </a:ext>
            </a:extLst>
          </p:cNvPr>
          <p:cNvCxnSpPr>
            <a:cxnSpLocks/>
          </p:cNvCxnSpPr>
          <p:nvPr/>
        </p:nvCxnSpPr>
        <p:spPr>
          <a:xfrm flipH="1">
            <a:off x="1073790" y="3164908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7BEE79-C3A9-416B-8E53-E85390BF9681}"/>
              </a:ext>
            </a:extLst>
          </p:cNvPr>
          <p:cNvSpPr txBox="1"/>
          <p:nvPr/>
        </p:nvSpPr>
        <p:spPr>
          <a:xfrm>
            <a:off x="3238150" y="2980242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</a:rPr>
              <a:t>                  +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>
                <a:solidFill>
                  <a:srgbClr val="00B0F0"/>
                </a:solidFill>
              </a:rPr>
              <a:t>+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798B2E-3F4D-4CC2-8C63-97EAAF6443BA}"/>
              </a:ext>
            </a:extLst>
          </p:cNvPr>
          <p:cNvCxnSpPr>
            <a:cxnSpLocks/>
          </p:cNvCxnSpPr>
          <p:nvPr/>
        </p:nvCxnSpPr>
        <p:spPr>
          <a:xfrm flipH="1">
            <a:off x="1073790" y="235467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B94F7CE-D162-443B-9776-DD88CD858525}"/>
              </a:ext>
            </a:extLst>
          </p:cNvPr>
          <p:cNvSpPr txBox="1"/>
          <p:nvPr/>
        </p:nvSpPr>
        <p:spPr>
          <a:xfrm>
            <a:off x="3238150" y="2170011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endParaRPr lang="en-US" altLang="ko-KR" dirty="0"/>
          </a:p>
          <a:p>
            <a:r>
              <a:rPr lang="en-US" altLang="ko-KR" dirty="0"/>
              <a:t>                    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  <a:r>
              <a:rPr lang="en-US" altLang="ko-KR" dirty="0"/>
              <a:t>(</a:t>
            </a:r>
            <a:r>
              <a:rPr lang="ko-KR" altLang="en-US" dirty="0"/>
              <a:t>원하는 곳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4E5F4-2854-4CE9-B828-989DE80E6959}"/>
              </a:ext>
            </a:extLst>
          </p:cNvPr>
          <p:cNvSpPr txBox="1"/>
          <p:nvPr/>
        </p:nvSpPr>
        <p:spPr>
          <a:xfrm>
            <a:off x="1300293" y="1554126"/>
            <a:ext cx="283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(</a:t>
            </a:r>
            <a:r>
              <a:rPr lang="ko-KR" altLang="en-US" sz="1100" b="1" dirty="0"/>
              <a:t>경험에 기반한 그래프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7714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B14C95-634F-4845-859E-87C86B600B58}"/>
              </a:ext>
            </a:extLst>
          </p:cNvPr>
          <p:cNvSpPr txBox="1"/>
          <p:nvPr/>
        </p:nvSpPr>
        <p:spPr>
          <a:xfrm>
            <a:off x="1020932" y="2006353"/>
            <a:ext cx="77235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포트폴리오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게임 개발 경험 </a:t>
            </a:r>
            <a:r>
              <a:rPr lang="en-US" altLang="ko-KR" sz="2400" b="1" dirty="0"/>
              <a:t>+ CS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코딩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필기 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성적 증명서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기업 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(+)</a:t>
            </a:r>
            <a:r>
              <a:rPr lang="ko-KR" altLang="en-US" sz="2400" b="1" dirty="0"/>
              <a:t>특정 기업을 목표로 하시는 분들 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98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34174-CBCA-45ED-A75B-4BBCF24D76D3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0AD36C-28E7-4FE8-8EEB-114171104B9D}"/>
              </a:ext>
            </a:extLst>
          </p:cNvPr>
          <p:cNvSpPr/>
          <p:nvPr/>
        </p:nvSpPr>
        <p:spPr>
          <a:xfrm>
            <a:off x="1171849" y="3795955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64374B7A-D9AA-4654-B0D9-55EC693DF5C6}"/>
              </a:ext>
            </a:extLst>
          </p:cNvPr>
          <p:cNvSpPr/>
          <p:nvPr/>
        </p:nvSpPr>
        <p:spPr>
          <a:xfrm>
            <a:off x="2982896" y="2382725"/>
            <a:ext cx="843379" cy="3456776"/>
          </a:xfrm>
          <a:prstGeom prst="leftBrace">
            <a:avLst>
              <a:gd name="adj1" fmla="val 0"/>
              <a:gd name="adj2" fmla="val 506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C0F71EC-DF9C-4564-B644-B239B1B07DA8}"/>
              </a:ext>
            </a:extLst>
          </p:cNvPr>
          <p:cNvSpPr/>
          <p:nvPr/>
        </p:nvSpPr>
        <p:spPr>
          <a:xfrm>
            <a:off x="4074851" y="216414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Profile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67C5EF7-F005-4DE5-ADFA-6E1D3E632CC2}"/>
              </a:ext>
            </a:extLst>
          </p:cNvPr>
          <p:cNvSpPr/>
          <p:nvPr/>
        </p:nvSpPr>
        <p:spPr>
          <a:xfrm>
            <a:off x="4074849" y="3226114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1CD1E7-A519-44A8-AF45-C1D912CF5E2E}"/>
              </a:ext>
            </a:extLst>
          </p:cNvPr>
          <p:cNvSpPr/>
          <p:nvPr/>
        </p:nvSpPr>
        <p:spPr>
          <a:xfrm>
            <a:off x="4074850" y="4288088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내용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AC609EB-8DC1-439A-B9B1-0828FD89FB58}"/>
              </a:ext>
            </a:extLst>
          </p:cNvPr>
          <p:cNvSpPr/>
          <p:nvPr/>
        </p:nvSpPr>
        <p:spPr>
          <a:xfrm>
            <a:off x="4074849" y="535006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 사항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BDADC3-418F-4FAB-80F4-42D2415A43CE}"/>
              </a:ext>
            </a:extLst>
          </p:cNvPr>
          <p:cNvSpPr/>
          <p:nvPr/>
        </p:nvSpPr>
        <p:spPr>
          <a:xfrm>
            <a:off x="7352191" y="2164141"/>
            <a:ext cx="4135514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사용가능 언어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수상이력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연락처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EF9CDE-57D4-4C9F-B9D0-AFFB36EAEDE6}"/>
              </a:ext>
            </a:extLst>
          </p:cNvPr>
          <p:cNvCxnSpPr>
            <a:cxnSpLocks/>
            <a:stCxn id="36" idx="1"/>
            <a:endCxn id="32" idx="3"/>
          </p:cNvCxnSpPr>
          <p:nvPr/>
        </p:nvCxnSpPr>
        <p:spPr>
          <a:xfrm flipH="1">
            <a:off x="5637322" y="2479299"/>
            <a:ext cx="1714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7A32B1D-C412-4DF3-9CC8-E1BF9A0A4795}"/>
              </a:ext>
            </a:extLst>
          </p:cNvPr>
          <p:cNvSpPr/>
          <p:nvPr/>
        </p:nvSpPr>
        <p:spPr>
          <a:xfrm>
            <a:off x="7352191" y="4042021"/>
            <a:ext cx="4135514" cy="112244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 엔진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언어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개발 기간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u="sng" dirty="0">
                <a:solidFill>
                  <a:srgbClr val="FF0000"/>
                </a:solidFill>
              </a:rPr>
              <a:t>문제점 </a:t>
            </a:r>
            <a:r>
              <a:rPr lang="en-US" altLang="ko-KR" u="sng" dirty="0">
                <a:solidFill>
                  <a:srgbClr val="FF0000"/>
                </a:solidFill>
              </a:rPr>
              <a:t>+ </a:t>
            </a:r>
            <a:r>
              <a:rPr lang="ko-KR" altLang="en-US" u="sng" dirty="0">
                <a:solidFill>
                  <a:srgbClr val="FF0000"/>
                </a:solidFill>
              </a:rPr>
              <a:t>해결 </a:t>
            </a:r>
            <a:r>
              <a:rPr lang="en-US" altLang="ko-KR" u="sng" dirty="0">
                <a:solidFill>
                  <a:srgbClr val="FF0000"/>
                </a:solidFill>
              </a:rPr>
              <a:t>/ </a:t>
            </a:r>
            <a:r>
              <a:rPr lang="ko-KR" altLang="en-US" u="sng" dirty="0">
                <a:solidFill>
                  <a:srgbClr val="FF0000"/>
                </a:solidFill>
              </a:rPr>
              <a:t>개선 경험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CC69-803F-41F3-9674-5415ABEEC358}"/>
              </a:ext>
            </a:extLst>
          </p:cNvPr>
          <p:cNvCxnSpPr>
            <a:cxnSpLocks/>
            <a:stCxn id="43" idx="1"/>
            <a:endCxn id="34" idx="3"/>
          </p:cNvCxnSpPr>
          <p:nvPr/>
        </p:nvCxnSpPr>
        <p:spPr>
          <a:xfrm flipH="1">
            <a:off x="5637321" y="4603245"/>
            <a:ext cx="17148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560FBF2-9EDD-4915-9A22-41F5F14608B3}"/>
              </a:ext>
            </a:extLst>
          </p:cNvPr>
          <p:cNvSpPr/>
          <p:nvPr/>
        </p:nvSpPr>
        <p:spPr>
          <a:xfrm>
            <a:off x="7352191" y="5350061"/>
            <a:ext cx="4135514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 외의 활동 이력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E8B97A-D072-4A6E-B7A9-52F7E8926C81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637322" y="5665219"/>
            <a:ext cx="1714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6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9BDFB42-D9D3-4DC4-B6CA-D8150B82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7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F4A52-AFFC-4797-876D-7A91CFADF636}"/>
              </a:ext>
            </a:extLst>
          </p:cNvPr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321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D54B4-7B2E-44F8-956E-8ADD6E2618B7}"/>
              </a:ext>
            </a:extLst>
          </p:cNvPr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4231" y="4199249"/>
            <a:ext cx="3933388" cy="2328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 descr="텍스트이(가) 표시된 사진  자동 생성된 설명">
            <a:extLst>
              <a:ext uri="{FF2B5EF4-FFF2-40B4-BE49-F238E27FC236}">
                <a16:creationId xmlns:a16="http://schemas.microsoft.com/office/drawing/2014/main" id="{A0458C38-1E14-465F-89FB-0F8E9B9F2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03108" y="4199241"/>
            <a:ext cx="3945297" cy="2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FB2CC9-4191-4690-AB35-96706359101E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</p:spTree>
    <p:extLst>
      <p:ext uri="{BB962C8B-B14F-4D97-AF65-F5344CB8AC3E}">
        <p14:creationId xmlns:p14="http://schemas.microsoft.com/office/powerpoint/2010/main" val="178767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0BCFD8F-60D5-477E-9B66-FEFFDC0FA8FE}"/>
              </a:ext>
            </a:extLst>
          </p:cNvPr>
          <p:cNvSpPr/>
          <p:nvPr/>
        </p:nvSpPr>
        <p:spPr>
          <a:xfrm>
            <a:off x="4682454" y="3106024"/>
            <a:ext cx="2860647" cy="12835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컴퓨터 사이언스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FEE654-4C01-4F82-83DD-B721C3696817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7124169" y="2654766"/>
            <a:ext cx="816011" cy="6392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AD2D3B1-5B24-42C3-971D-8A6E17472B60}"/>
              </a:ext>
            </a:extLst>
          </p:cNvPr>
          <p:cNvSpPr/>
          <p:nvPr/>
        </p:nvSpPr>
        <p:spPr>
          <a:xfrm>
            <a:off x="7912735" y="204822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그래픽스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1DDBC0A-1E45-4DBE-987C-63942AA0ACA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52680" y="4336544"/>
            <a:ext cx="491276" cy="688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D440D30-CCFE-46CF-BF6F-F2E2D2882660}"/>
              </a:ext>
            </a:extLst>
          </p:cNvPr>
          <p:cNvSpPr/>
          <p:nvPr/>
        </p:nvSpPr>
        <p:spPr>
          <a:xfrm>
            <a:off x="6227427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5C4C94-995F-46FB-8B39-5F9CC4C8F65D}"/>
              </a:ext>
            </a:extLst>
          </p:cNvPr>
          <p:cNvCxnSpPr>
            <a:cxnSpLocks/>
          </p:cNvCxnSpPr>
          <p:nvPr/>
        </p:nvCxnSpPr>
        <p:spPr>
          <a:xfrm flipH="1">
            <a:off x="5120600" y="4336544"/>
            <a:ext cx="521873" cy="702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5D08A5A-11ED-4ACD-9112-CC7D75CEB0D1}"/>
              </a:ext>
            </a:extLst>
          </p:cNvPr>
          <p:cNvSpPr/>
          <p:nvPr/>
        </p:nvSpPr>
        <p:spPr>
          <a:xfrm>
            <a:off x="2387186" y="4557764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네트워크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AF9FDF-93F2-427F-AE49-3E70A2ED8EAA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781088" y="4201573"/>
            <a:ext cx="1320298" cy="4883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DD037B1-B5F1-4F8E-873C-BC03CCD01CA0}"/>
              </a:ext>
            </a:extLst>
          </p:cNvPr>
          <p:cNvSpPr/>
          <p:nvPr/>
        </p:nvSpPr>
        <p:spPr>
          <a:xfrm>
            <a:off x="4310542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수학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512584-CF0B-4CC0-8539-E6D66D79B68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582099" y="3747782"/>
            <a:ext cx="11003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2BB31A6-2AE3-496A-99BA-DB28EDC74847}"/>
              </a:ext>
            </a:extLst>
          </p:cNvPr>
          <p:cNvSpPr/>
          <p:nvPr/>
        </p:nvSpPr>
        <p:spPr>
          <a:xfrm>
            <a:off x="1949041" y="3299057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F11C81-A438-4DF5-99E1-1F55E55359C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41367" y="2751589"/>
            <a:ext cx="960019" cy="542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FBA3ED-A102-475E-B831-0EC488DCDE7A}"/>
              </a:ext>
            </a:extLst>
          </p:cNvPr>
          <p:cNvSpPr/>
          <p:nvPr/>
        </p:nvSpPr>
        <p:spPr>
          <a:xfrm>
            <a:off x="2677484" y="2013009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알고리즘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6230B8-8B74-40F2-A00D-31AF46CAD4F8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543101" y="3747782"/>
            <a:ext cx="8039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0CC0866-702C-43F4-9BAD-0859CB9514B9}"/>
              </a:ext>
            </a:extLst>
          </p:cNvPr>
          <p:cNvSpPr/>
          <p:nvPr/>
        </p:nvSpPr>
        <p:spPr>
          <a:xfrm>
            <a:off x="8347046" y="3293990"/>
            <a:ext cx="178599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주력 언어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F7DD05-A888-483F-83B1-BBCED8BF5F40}"/>
              </a:ext>
            </a:extLst>
          </p:cNvPr>
          <p:cNvSpPr/>
          <p:nvPr/>
        </p:nvSpPr>
        <p:spPr>
          <a:xfrm>
            <a:off x="4462942" y="157503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객체지향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FC41B7B-CB18-4B1A-B4CC-F00D6F6DF72B}"/>
              </a:ext>
            </a:extLst>
          </p:cNvPr>
          <p:cNvCxnSpPr>
            <a:cxnSpLocks/>
          </p:cNvCxnSpPr>
          <p:nvPr/>
        </p:nvCxnSpPr>
        <p:spPr>
          <a:xfrm flipH="1" flipV="1">
            <a:off x="5381536" y="2477549"/>
            <a:ext cx="415514" cy="635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05336DF-2871-496D-8E75-ED1D1CA55E6A}"/>
              </a:ext>
            </a:extLst>
          </p:cNvPr>
          <p:cNvSpPr/>
          <p:nvPr/>
        </p:nvSpPr>
        <p:spPr>
          <a:xfrm>
            <a:off x="8195443" y="4587460"/>
            <a:ext cx="1937601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소프트웨어 </a:t>
            </a:r>
            <a:r>
              <a:rPr lang="ko-KR" altLang="en-US" dirty="0" err="1">
                <a:solidFill>
                  <a:schemeClr val="tx1"/>
                </a:solidFill>
              </a:rPr>
              <a:t>공학론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F9D9D7-DD48-492D-BCBA-333CE70A109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302883" y="4091033"/>
            <a:ext cx="1176315" cy="628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D42505-E3A0-4ED2-BFEC-819970FE9195}"/>
              </a:ext>
            </a:extLst>
          </p:cNvPr>
          <p:cNvCxnSpPr>
            <a:cxnSpLocks/>
          </p:cNvCxnSpPr>
          <p:nvPr/>
        </p:nvCxnSpPr>
        <p:spPr>
          <a:xfrm flipV="1">
            <a:off x="6539473" y="2399251"/>
            <a:ext cx="255867" cy="740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58CA946-DE6A-43C0-A86D-9BFB4D8F4336}"/>
              </a:ext>
            </a:extLst>
          </p:cNvPr>
          <p:cNvSpPr/>
          <p:nvPr/>
        </p:nvSpPr>
        <p:spPr>
          <a:xfrm>
            <a:off x="6307640" y="1526055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</p:spTree>
    <p:extLst>
      <p:ext uri="{BB962C8B-B14F-4D97-AF65-F5344CB8AC3E}">
        <p14:creationId xmlns:p14="http://schemas.microsoft.com/office/powerpoint/2010/main" val="207406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pic>
        <p:nvPicPr>
          <p:cNvPr id="32" name="그래픽 31" descr="고객 리뷰 단색으로 채워진">
            <a:extLst>
              <a:ext uri="{FF2B5EF4-FFF2-40B4-BE49-F238E27FC236}">
                <a16:creationId xmlns:a16="http://schemas.microsoft.com/office/drawing/2014/main" id="{D35DFC58-3866-4F34-85B6-774DFD12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926" y="2822510"/>
            <a:ext cx="1712167" cy="1712167"/>
          </a:xfrm>
          <a:prstGeom prst="rect">
            <a:avLst/>
          </a:prstGeom>
        </p:spPr>
      </p:pic>
      <p:pic>
        <p:nvPicPr>
          <p:cNvPr id="33" name="그래픽 32" descr="남성 사무직 근로자 단색으로 채워진">
            <a:extLst>
              <a:ext uri="{FF2B5EF4-FFF2-40B4-BE49-F238E27FC236}">
                <a16:creationId xmlns:a16="http://schemas.microsoft.com/office/drawing/2014/main" id="{94630F63-66F9-4A57-8142-80BDC4DD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909" y="2999792"/>
            <a:ext cx="914400" cy="914400"/>
          </a:xfrm>
          <a:prstGeom prst="rect">
            <a:avLst/>
          </a:prstGeom>
        </p:spPr>
      </p:pic>
      <p:pic>
        <p:nvPicPr>
          <p:cNvPr id="34" name="그래픽 33" descr="여성 사무직 근로자 단색으로 채워진">
            <a:extLst>
              <a:ext uri="{FF2B5EF4-FFF2-40B4-BE49-F238E27FC236}">
                <a16:creationId xmlns:a16="http://schemas.microsoft.com/office/drawing/2014/main" id="{1C8C6FB7-6674-4EE0-AB85-EF0214A31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771" y="3503645"/>
            <a:ext cx="914400" cy="914400"/>
          </a:xfrm>
          <a:prstGeom prst="rect">
            <a:avLst/>
          </a:prstGeom>
        </p:spPr>
      </p:pic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4C109FF6-CD28-4554-8802-1A9FDEAA9DC7}"/>
              </a:ext>
            </a:extLst>
          </p:cNvPr>
          <p:cNvSpPr/>
          <p:nvPr/>
        </p:nvSpPr>
        <p:spPr>
          <a:xfrm>
            <a:off x="3631491" y="2123528"/>
            <a:ext cx="2240803" cy="876264"/>
          </a:xfrm>
          <a:prstGeom prst="wedgeEllipseCallout">
            <a:avLst>
              <a:gd name="adj1" fmla="val -54582"/>
              <a:gd name="adj2" fmla="val 868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</a:t>
            </a:r>
            <a:r>
              <a:rPr lang="en-US" altLang="ko-KR" dirty="0">
                <a:solidFill>
                  <a:schemeClr val="tx1"/>
                </a:solidFill>
              </a:rPr>
              <a:t>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0B8F21A5-520B-40F4-ABAE-06608CFFD309}"/>
              </a:ext>
            </a:extLst>
          </p:cNvPr>
          <p:cNvSpPr/>
          <p:nvPr/>
        </p:nvSpPr>
        <p:spPr>
          <a:xfrm>
            <a:off x="6417578" y="1753298"/>
            <a:ext cx="3107195" cy="793851"/>
          </a:xfrm>
          <a:prstGeom prst="wedgeEllipseCallout">
            <a:avLst>
              <a:gd name="adj1" fmla="val 41706"/>
              <a:gd name="adj2" fmla="val 593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ED1802-84D5-432C-BAAB-D184DC7BB75F}"/>
              </a:ext>
            </a:extLst>
          </p:cNvPr>
          <p:cNvCxnSpPr>
            <a:cxnSpLocks/>
          </p:cNvCxnSpPr>
          <p:nvPr/>
        </p:nvCxnSpPr>
        <p:spPr>
          <a:xfrm>
            <a:off x="6319708" y="1593908"/>
            <a:ext cx="3342601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29C274E-F9A3-4043-9656-D7F5B24ECF14}"/>
              </a:ext>
            </a:extLst>
          </p:cNvPr>
          <p:cNvCxnSpPr>
            <a:cxnSpLocks/>
          </p:cNvCxnSpPr>
          <p:nvPr/>
        </p:nvCxnSpPr>
        <p:spPr>
          <a:xfrm flipH="1">
            <a:off x="6319708" y="1593908"/>
            <a:ext cx="3054063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말풍선: 타원형 46">
            <a:extLst>
              <a:ext uri="{FF2B5EF4-FFF2-40B4-BE49-F238E27FC236}">
                <a16:creationId xmlns:a16="http://schemas.microsoft.com/office/drawing/2014/main" id="{FBF5338F-1F2A-4E6D-98B8-3C80D1FEF139}"/>
              </a:ext>
            </a:extLst>
          </p:cNvPr>
          <p:cNvSpPr/>
          <p:nvPr/>
        </p:nvSpPr>
        <p:spPr>
          <a:xfrm>
            <a:off x="4327526" y="4520189"/>
            <a:ext cx="4498370" cy="1487805"/>
          </a:xfrm>
          <a:prstGeom prst="wedgeEllipseCallout">
            <a:avLst>
              <a:gd name="adj1" fmla="val 53555"/>
              <a:gd name="adj2" fmla="val -597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Open Address / Close Chain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C++ </a:t>
            </a:r>
            <a:r>
              <a:rPr lang="ko-KR" altLang="en-US" dirty="0">
                <a:solidFill>
                  <a:schemeClr val="tx1"/>
                </a:solidFill>
              </a:rPr>
              <a:t>에서는 </a:t>
            </a:r>
            <a:r>
              <a:rPr lang="en-US" altLang="ko-KR" dirty="0">
                <a:solidFill>
                  <a:schemeClr val="tx1"/>
                </a:solidFill>
              </a:rPr>
              <a:t>map / unordered map 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63419-762C-4695-A282-78472DAB65E0}"/>
              </a:ext>
            </a:extLst>
          </p:cNvPr>
          <p:cNvSpPr txBox="1"/>
          <p:nvPr/>
        </p:nvSpPr>
        <p:spPr>
          <a:xfrm>
            <a:off x="634645" y="641353"/>
            <a:ext cx="155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8BC6-E221-4C4E-9117-9131D9D20DB2}"/>
              </a:ext>
            </a:extLst>
          </p:cNvPr>
          <p:cNvSpPr txBox="1"/>
          <p:nvPr/>
        </p:nvSpPr>
        <p:spPr>
          <a:xfrm>
            <a:off x="634645" y="1973974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자기 소개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졸업 작품 소개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취업 준비 하면서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게임 소프트웨어 학과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학교 생활 하면서 못해본 것들</a:t>
            </a:r>
          </a:p>
        </p:txBody>
      </p:sp>
    </p:spTree>
    <p:extLst>
      <p:ext uri="{BB962C8B-B14F-4D97-AF65-F5344CB8AC3E}">
        <p14:creationId xmlns:p14="http://schemas.microsoft.com/office/powerpoint/2010/main" val="2571451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코딩 테스트</a:t>
            </a:r>
            <a:endParaRPr lang="en-US" altLang="ko-KR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1123D6-F9EF-4C8F-A48D-5F8921E87177}"/>
              </a:ext>
            </a:extLst>
          </p:cNvPr>
          <p:cNvSpPr/>
          <p:nvPr/>
        </p:nvSpPr>
        <p:spPr>
          <a:xfrm>
            <a:off x="4541186" y="3428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코딩 테스트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7EFDE3-ACEF-4A4F-ADB6-7A09877EA2F1}"/>
              </a:ext>
            </a:extLst>
          </p:cNvPr>
          <p:cNvSpPr/>
          <p:nvPr/>
        </p:nvSpPr>
        <p:spPr>
          <a:xfrm>
            <a:off x="1136341" y="279868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알고리즘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866E6D-CEDE-492A-B845-555D5377B942}"/>
              </a:ext>
            </a:extLst>
          </p:cNvPr>
          <p:cNvSpPr/>
          <p:nvPr/>
        </p:nvSpPr>
        <p:spPr>
          <a:xfrm>
            <a:off x="1099609" y="4151050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815EEE-CA61-4F74-903E-32C596FA4A2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76364" y="3113843"/>
            <a:ext cx="1445534" cy="524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33E02B-1556-4E15-BC75-F8C837D1629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39632" y="3867150"/>
            <a:ext cx="1482266" cy="599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5513C708-832E-4B34-B538-BDB6DB0D1671}"/>
              </a:ext>
            </a:extLst>
          </p:cNvPr>
          <p:cNvSpPr/>
          <p:nvPr/>
        </p:nvSpPr>
        <p:spPr>
          <a:xfrm>
            <a:off x="6680190" y="2075155"/>
            <a:ext cx="1029810" cy="3338003"/>
          </a:xfrm>
          <a:prstGeom prst="leftBrace">
            <a:avLst>
              <a:gd name="adj1" fmla="val 0"/>
              <a:gd name="adj2" fmla="val 497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61A246-97D2-4EFC-B653-89A0400247B6}"/>
              </a:ext>
            </a:extLst>
          </p:cNvPr>
          <p:cNvSpPr/>
          <p:nvPr/>
        </p:nvSpPr>
        <p:spPr>
          <a:xfrm>
            <a:off x="8007916" y="1759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최적의 풀이</a:t>
            </a:r>
            <a:r>
              <a:rPr lang="en-US" altLang="ko-KR" dirty="0">
                <a:solidFill>
                  <a:srgbClr val="FF0000"/>
                </a:solidFill>
              </a:rPr>
              <a:t>(?)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AB0B45-E2F6-44EE-91B3-6A5C7F6CC1A8}"/>
              </a:ext>
            </a:extLst>
          </p:cNvPr>
          <p:cNvSpPr/>
          <p:nvPr/>
        </p:nvSpPr>
        <p:spPr>
          <a:xfrm>
            <a:off x="8007915" y="3428998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풀이의 방향성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C74A51-14B4-4394-8FDB-2D5649FD3801}"/>
              </a:ext>
            </a:extLst>
          </p:cNvPr>
          <p:cNvSpPr/>
          <p:nvPr/>
        </p:nvSpPr>
        <p:spPr>
          <a:xfrm>
            <a:off x="8007915" y="509377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잘 푸는가</a:t>
            </a:r>
          </a:p>
        </p:txBody>
      </p:sp>
    </p:spTree>
    <p:extLst>
      <p:ext uri="{BB962C8B-B14F-4D97-AF65-F5344CB8AC3E}">
        <p14:creationId xmlns:p14="http://schemas.microsoft.com/office/powerpoint/2010/main" val="303469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필기 테스트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5B36B-5D64-4AAD-978F-F28357FC7616}"/>
              </a:ext>
            </a:extLst>
          </p:cNvPr>
          <p:cNvSpPr txBox="1"/>
          <p:nvPr/>
        </p:nvSpPr>
        <p:spPr>
          <a:xfrm>
            <a:off x="578839" y="2420949"/>
            <a:ext cx="1099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>
                <a:solidFill>
                  <a:srgbClr val="00B0F0"/>
                </a:solidFill>
              </a:rPr>
              <a:t>+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50091-6AF1-48E2-9634-E61D1CD419F1}"/>
              </a:ext>
            </a:extLst>
          </p:cNvPr>
          <p:cNvSpPr txBox="1"/>
          <p:nvPr/>
        </p:nvSpPr>
        <p:spPr>
          <a:xfrm>
            <a:off x="578839" y="1841537"/>
            <a:ext cx="112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99FF75A-02B3-49D8-A2CC-57A8A50F1DDF}"/>
              </a:ext>
            </a:extLst>
          </p:cNvPr>
          <p:cNvSpPr/>
          <p:nvPr/>
        </p:nvSpPr>
        <p:spPr>
          <a:xfrm>
            <a:off x="5940641" y="3468806"/>
            <a:ext cx="310718" cy="9942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34FA7-D255-4FFC-A550-6AAD9F94C9C7}"/>
              </a:ext>
            </a:extLst>
          </p:cNvPr>
          <p:cNvSpPr txBox="1"/>
          <p:nvPr/>
        </p:nvSpPr>
        <p:spPr>
          <a:xfrm>
            <a:off x="3241829" y="5141630"/>
            <a:ext cx="570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4</a:t>
            </a:r>
            <a:r>
              <a:rPr lang="ko-KR" altLang="en-US" sz="3200" b="1" dirty="0"/>
              <a:t>년 동안 배운 </a:t>
            </a:r>
            <a:r>
              <a:rPr lang="en-US" altLang="ko-KR" sz="3200" b="1" dirty="0"/>
              <a:t>CS </a:t>
            </a:r>
            <a:r>
              <a:rPr lang="ko-KR" altLang="en-US" sz="3200" b="1" dirty="0"/>
              <a:t>전부 등장</a:t>
            </a:r>
          </a:p>
        </p:txBody>
      </p:sp>
    </p:spTree>
    <p:extLst>
      <p:ext uri="{BB962C8B-B14F-4D97-AF65-F5344CB8AC3E}">
        <p14:creationId xmlns:p14="http://schemas.microsoft.com/office/powerpoint/2010/main" val="415444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성적 증명서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민원 </a:t>
            </a:r>
            <a:r>
              <a:rPr lang="en-US" altLang="ko-KR" sz="1400" b="1" dirty="0"/>
              <a:t>24 </a:t>
            </a:r>
            <a:r>
              <a:rPr lang="ko-KR" altLang="en-US" sz="1400" b="1" dirty="0"/>
              <a:t>가면 뽑을 수 있다</a:t>
            </a:r>
            <a:r>
              <a:rPr lang="en-US" altLang="ko-KR" sz="1400" b="1" dirty="0"/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7B3EFEE-0D5E-493B-9D53-0CD05DCD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2145724"/>
            <a:ext cx="6386067" cy="179204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5B424C-0CDC-4BFA-9C1F-42A83E0B93D2}"/>
              </a:ext>
            </a:extLst>
          </p:cNvPr>
          <p:cNvSpPr/>
          <p:nvPr/>
        </p:nvSpPr>
        <p:spPr>
          <a:xfrm>
            <a:off x="2874548" y="37626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A238D2-0759-4717-A4A1-F0CBA1F533C9}"/>
              </a:ext>
            </a:extLst>
          </p:cNvPr>
          <p:cNvSpPr/>
          <p:nvPr/>
        </p:nvSpPr>
        <p:spPr>
          <a:xfrm>
            <a:off x="2874548" y="35340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76E9308-15B1-4313-B12D-DC08BBA9FA52}"/>
              </a:ext>
            </a:extLst>
          </p:cNvPr>
          <p:cNvSpPr/>
          <p:nvPr/>
        </p:nvSpPr>
        <p:spPr>
          <a:xfrm>
            <a:off x="2874548" y="33283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3FAEBE-D047-4365-983B-7C6D7683F73E}"/>
              </a:ext>
            </a:extLst>
          </p:cNvPr>
          <p:cNvSpPr/>
          <p:nvPr/>
        </p:nvSpPr>
        <p:spPr>
          <a:xfrm>
            <a:off x="2874548" y="29277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16A17F8-1DEF-4D00-AC21-0D5C1033A5B3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3476601" y="3872291"/>
            <a:ext cx="1129536" cy="12604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91EEF4-F8BA-450E-8380-0B1383E0A719}"/>
              </a:ext>
            </a:extLst>
          </p:cNvPr>
          <p:cNvSpPr txBox="1"/>
          <p:nvPr/>
        </p:nvSpPr>
        <p:spPr>
          <a:xfrm>
            <a:off x="4862110" y="48463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순위</a:t>
            </a:r>
            <a:r>
              <a:rPr lang="en-US" altLang="ko-KR" b="1" dirty="0"/>
              <a:t> : </a:t>
            </a:r>
            <a:r>
              <a:rPr lang="ko-KR" altLang="en-US" b="1" dirty="0"/>
              <a:t>어떤 과목을 이수했는가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BF13C1-FFFF-4607-96D5-8C67994E7D71}"/>
              </a:ext>
            </a:extLst>
          </p:cNvPr>
          <p:cNvSpPr/>
          <p:nvPr/>
        </p:nvSpPr>
        <p:spPr>
          <a:xfrm>
            <a:off x="3818170" y="5640270"/>
            <a:ext cx="853440" cy="45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8F412-0158-43A6-AA97-F7F54110AEDF}"/>
              </a:ext>
            </a:extLst>
          </p:cNvPr>
          <p:cNvSpPr txBox="1"/>
          <p:nvPr/>
        </p:nvSpPr>
        <p:spPr>
          <a:xfrm>
            <a:off x="4862110" y="5477877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성적은 적혀 있는데</a:t>
            </a:r>
            <a:r>
              <a:rPr lang="en-US" altLang="ko-KR" b="1" dirty="0"/>
              <a:t>… </a:t>
            </a:r>
            <a:r>
              <a:rPr lang="ko-KR" altLang="en-US" b="1" dirty="0"/>
              <a:t>안 볼 수 있나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6322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기업 테스트</a:t>
            </a:r>
            <a:endParaRPr lang="en-US" altLang="ko-KR" sz="1400" b="1" dirty="0"/>
          </a:p>
        </p:txBody>
      </p:sp>
      <p:pic>
        <p:nvPicPr>
          <p:cNvPr id="4" name="그림 3" descr="하늘, 실외, 일이(가) 표시된 사진&#10;&#10;자동 생성된 설명">
            <a:extLst>
              <a:ext uri="{FF2B5EF4-FFF2-40B4-BE49-F238E27FC236}">
                <a16:creationId xmlns:a16="http://schemas.microsoft.com/office/drawing/2014/main" id="{D1860551-D869-45F6-97C7-5C85B3D8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01" y="1866903"/>
            <a:ext cx="6405649" cy="3603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89450-0295-404B-A0D4-D87EF6DAE554}"/>
              </a:ext>
            </a:extLst>
          </p:cNvPr>
          <p:cNvSpPr txBox="1"/>
          <p:nvPr/>
        </p:nvSpPr>
        <p:spPr>
          <a:xfrm>
            <a:off x="4838700" y="589597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넷마블 면접 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12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F14BDF-44CD-4E55-9C8D-2D460E821E58}"/>
              </a:ext>
            </a:extLst>
          </p:cNvPr>
          <p:cNvCxnSpPr>
            <a:cxnSpLocks/>
          </p:cNvCxnSpPr>
          <p:nvPr/>
        </p:nvCxnSpPr>
        <p:spPr>
          <a:xfrm>
            <a:off x="1134641" y="2085975"/>
            <a:ext cx="791061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FFAA0F-A895-4887-A2E7-B768E7842617}"/>
              </a:ext>
            </a:extLst>
          </p:cNvPr>
          <p:cNvSpPr txBox="1"/>
          <p:nvPr/>
        </p:nvSpPr>
        <p:spPr>
          <a:xfrm>
            <a:off x="9216705" y="18859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업계 취업 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45D55-C88F-4E41-9D3A-EC81F0535E22}"/>
              </a:ext>
            </a:extLst>
          </p:cNvPr>
          <p:cNvSpPr/>
          <p:nvPr/>
        </p:nvSpPr>
        <p:spPr>
          <a:xfrm flipV="1">
            <a:off x="1134641" y="4376755"/>
            <a:ext cx="8029575" cy="180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3ED6A-EC7F-4569-BF1C-283B743BE1D4}"/>
              </a:ext>
            </a:extLst>
          </p:cNvPr>
          <p:cNvSpPr/>
          <p:nvPr/>
        </p:nvSpPr>
        <p:spPr>
          <a:xfrm>
            <a:off x="1177402" y="4557693"/>
            <a:ext cx="2545785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게임 소프트웨어 학과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7191B9-24E9-4BC1-B8B9-29DFE6B1CB8B}"/>
              </a:ext>
            </a:extLst>
          </p:cNvPr>
          <p:cNvSpPr/>
          <p:nvPr/>
        </p:nvSpPr>
        <p:spPr>
          <a:xfrm>
            <a:off x="3765948" y="5188008"/>
            <a:ext cx="2250347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컴퓨터 공학과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 공학과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E18367-7AA8-456C-9431-1356E5F4FDD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891122" y="4557693"/>
            <a:ext cx="0" cy="630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0446E0-C180-4BCE-AAFE-D05B1E4B0633}"/>
              </a:ext>
            </a:extLst>
          </p:cNvPr>
          <p:cNvSpPr/>
          <p:nvPr/>
        </p:nvSpPr>
        <p:spPr>
          <a:xfrm>
            <a:off x="7949677" y="5889526"/>
            <a:ext cx="1214539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고등학교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CA7965-9751-4746-81A8-A32E1930CD2C}"/>
              </a:ext>
            </a:extLst>
          </p:cNvPr>
          <p:cNvSpPr/>
          <p:nvPr/>
        </p:nvSpPr>
        <p:spPr>
          <a:xfrm>
            <a:off x="6183298" y="5662159"/>
            <a:ext cx="1690191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학원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FAA744E-620C-4E87-BF44-E4C75C31516A}"/>
              </a:ext>
            </a:extLst>
          </p:cNvPr>
          <p:cNvCxnSpPr>
            <a:cxnSpLocks/>
          </p:cNvCxnSpPr>
          <p:nvPr/>
        </p:nvCxnSpPr>
        <p:spPr>
          <a:xfrm flipV="1">
            <a:off x="7051074" y="4557693"/>
            <a:ext cx="0" cy="1104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0FC3D3-BA09-49E3-83F2-569CA348B07A}"/>
              </a:ext>
            </a:extLst>
          </p:cNvPr>
          <p:cNvCxnSpPr>
            <a:cxnSpLocks/>
          </p:cNvCxnSpPr>
          <p:nvPr/>
        </p:nvCxnSpPr>
        <p:spPr>
          <a:xfrm flipV="1">
            <a:off x="8556946" y="4557693"/>
            <a:ext cx="0" cy="1337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F6A81D-5694-4EAD-8DD1-C9AB2378EEA7}"/>
              </a:ext>
            </a:extLst>
          </p:cNvPr>
          <p:cNvSpPr txBox="1"/>
          <p:nvPr/>
        </p:nvSpPr>
        <p:spPr>
          <a:xfrm>
            <a:off x="3997005" y="298132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RACE</a:t>
            </a:r>
            <a:endParaRPr lang="ko-KR" altLang="en-US" sz="2400" b="1" dirty="0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C2EC470A-124D-4B8E-B9A7-627548DF8CB9}"/>
              </a:ext>
            </a:extLst>
          </p:cNvPr>
          <p:cNvSpPr/>
          <p:nvPr/>
        </p:nvSpPr>
        <p:spPr>
          <a:xfrm>
            <a:off x="9189510" y="4593298"/>
            <a:ext cx="413051" cy="1260624"/>
          </a:xfrm>
          <a:prstGeom prst="righ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24140-C8B0-496C-8CF0-8E6AB4B10029}"/>
              </a:ext>
            </a:extLst>
          </p:cNvPr>
          <p:cNvSpPr txBox="1"/>
          <p:nvPr/>
        </p:nvSpPr>
        <p:spPr>
          <a:xfrm>
            <a:off x="9675271" y="506787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 노력</a:t>
            </a:r>
          </a:p>
        </p:txBody>
      </p:sp>
    </p:spTree>
    <p:extLst>
      <p:ext uri="{BB962C8B-B14F-4D97-AF65-F5344CB8AC3E}">
        <p14:creationId xmlns:p14="http://schemas.microsoft.com/office/powerpoint/2010/main" val="419481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7D5E2607-20C7-4BE3-AAD6-87763254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184" y="4305837"/>
            <a:ext cx="914400" cy="914400"/>
          </a:xfrm>
          <a:prstGeom prst="rect">
            <a:avLst/>
          </a:prstGeom>
        </p:spPr>
      </p:pic>
      <p:pic>
        <p:nvPicPr>
          <p:cNvPr id="20" name="그래픽 19" descr="여성 사무직 근로자 단색으로 채워진">
            <a:extLst>
              <a:ext uri="{FF2B5EF4-FFF2-40B4-BE49-F238E27FC236}">
                <a16:creationId xmlns:a16="http://schemas.microsoft.com/office/drawing/2014/main" id="{25EAF8BD-91F1-4C35-92EF-CA6B991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8046" y="480969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29247-6AE6-400A-97BD-40DE37DA1294}"/>
              </a:ext>
            </a:extLst>
          </p:cNvPr>
          <p:cNvSpPr txBox="1"/>
          <p:nvPr/>
        </p:nvSpPr>
        <p:spPr>
          <a:xfrm>
            <a:off x="578839" y="585861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 err="1"/>
              <a:t>응애</a:t>
            </a:r>
            <a:r>
              <a:rPr lang="en-US" altLang="ko-KR" b="1" dirty="0"/>
              <a:t>.. </a:t>
            </a:r>
            <a:r>
              <a:rPr lang="ko-KR" altLang="en-US" b="1" dirty="0"/>
              <a:t>나 </a:t>
            </a:r>
            <a:r>
              <a:rPr lang="ko-KR" altLang="en-US" b="1" dirty="0" err="1"/>
              <a:t>취준생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래픽 4" descr="모임 단색으로 채워진">
            <a:extLst>
              <a:ext uri="{FF2B5EF4-FFF2-40B4-BE49-F238E27FC236}">
                <a16:creationId xmlns:a16="http://schemas.microsoft.com/office/drawing/2014/main" id="{249D4304-C5B6-40B4-B587-51CEF22C3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72" y="3505936"/>
            <a:ext cx="914400" cy="914400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1040C9B-CD01-4A2B-B772-11A6CAE8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5175" y="4944211"/>
            <a:ext cx="914400" cy="914400"/>
          </a:xfrm>
          <a:prstGeom prst="rect">
            <a:avLst/>
          </a:prstGeom>
        </p:spPr>
      </p:pic>
      <p:pic>
        <p:nvPicPr>
          <p:cNvPr id="15" name="그래픽 14" descr="강사 단색으로 채워진">
            <a:extLst>
              <a:ext uri="{FF2B5EF4-FFF2-40B4-BE49-F238E27FC236}">
                <a16:creationId xmlns:a16="http://schemas.microsoft.com/office/drawing/2014/main" id="{DBD92CA7-674F-409B-98C8-7FF75C5EC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5300" y="2139584"/>
            <a:ext cx="914400" cy="914400"/>
          </a:xfrm>
          <a:prstGeom prst="rect">
            <a:avLst/>
          </a:prstGeom>
        </p:spPr>
      </p:pic>
      <p:pic>
        <p:nvPicPr>
          <p:cNvPr id="29" name="그래픽 28" descr="사용자 단색으로 채워진">
            <a:extLst>
              <a:ext uri="{FF2B5EF4-FFF2-40B4-BE49-F238E27FC236}">
                <a16:creationId xmlns:a16="http://schemas.microsoft.com/office/drawing/2014/main" id="{D92DFCD8-CB7B-4164-B8AF-AA10D2C7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6950" y="151521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2B3D71-36EE-4794-8D15-7D3BC45F2958}"/>
              </a:ext>
            </a:extLst>
          </p:cNvPr>
          <p:cNvSpPr txBox="1"/>
          <p:nvPr/>
        </p:nvSpPr>
        <p:spPr>
          <a:xfrm>
            <a:off x="9239250" y="24121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개발자 필요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A0E09A4-10F6-4D96-993B-FEBF74EBE205}"/>
              </a:ext>
            </a:extLst>
          </p:cNvPr>
          <p:cNvCxnSpPr>
            <a:cxnSpLocks/>
          </p:cNvCxnSpPr>
          <p:nvPr/>
        </p:nvCxnSpPr>
        <p:spPr>
          <a:xfrm flipH="1">
            <a:off x="5505450" y="2139584"/>
            <a:ext cx="3810000" cy="351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A12E87-42DB-42FA-AB9E-1A3A83A53C5A}"/>
              </a:ext>
            </a:extLst>
          </p:cNvPr>
          <p:cNvCxnSpPr>
            <a:cxnSpLocks/>
          </p:cNvCxnSpPr>
          <p:nvPr/>
        </p:nvCxnSpPr>
        <p:spPr>
          <a:xfrm flipH="1">
            <a:off x="6972302" y="2702145"/>
            <a:ext cx="2438398" cy="1155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7FC9195-7916-4CA3-A374-88DB8FE164CC}"/>
              </a:ext>
            </a:extLst>
          </p:cNvPr>
          <p:cNvCxnSpPr>
            <a:cxnSpLocks/>
          </p:cNvCxnSpPr>
          <p:nvPr/>
        </p:nvCxnSpPr>
        <p:spPr>
          <a:xfrm flipH="1">
            <a:off x="8029575" y="3053985"/>
            <a:ext cx="2314575" cy="2013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0C4CD10F-8782-4DBC-9D0B-E6421B141CC4}"/>
              </a:ext>
            </a:extLst>
          </p:cNvPr>
          <p:cNvSpPr/>
          <p:nvPr/>
        </p:nvSpPr>
        <p:spPr>
          <a:xfrm rot="3477284">
            <a:off x="3910328" y="3987039"/>
            <a:ext cx="352425" cy="14162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07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674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5. </a:t>
            </a:r>
            <a:r>
              <a:rPr lang="ko-KR" altLang="en-US" sz="3200" b="1" dirty="0"/>
              <a:t>학교 생활 하면서 못해본 것들</a:t>
            </a:r>
          </a:p>
          <a:p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95A54E-5015-4593-85E9-597A4832430E}"/>
              </a:ext>
            </a:extLst>
          </p:cNvPr>
          <p:cNvSpPr txBox="1"/>
          <p:nvPr/>
        </p:nvSpPr>
        <p:spPr>
          <a:xfrm>
            <a:off x="578839" y="1626353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동아리 활동 더 열심히 </a:t>
            </a:r>
            <a:r>
              <a:rPr lang="ko-KR" altLang="en-US" sz="2800" dirty="0" err="1"/>
              <a:t>할껄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게임 </a:t>
            </a:r>
            <a:r>
              <a:rPr lang="ko-KR" altLang="en-US" sz="2800" dirty="0" err="1"/>
              <a:t>라이브할</a:t>
            </a:r>
            <a:r>
              <a:rPr lang="ko-KR" altLang="en-US" sz="2800" dirty="0"/>
              <a:t> 정도로 </a:t>
            </a:r>
            <a:r>
              <a:rPr lang="ko-KR" altLang="en-US" sz="2800" dirty="0" err="1"/>
              <a:t>만들어볼껄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서버 실습 왜 </a:t>
            </a:r>
            <a:r>
              <a:rPr lang="ko-KR" altLang="en-US" sz="2800" dirty="0" err="1"/>
              <a:t>안들었을까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교외 공모전</a:t>
            </a:r>
            <a:r>
              <a:rPr lang="en-US" altLang="ko-KR" sz="2800" dirty="0"/>
              <a:t> </a:t>
            </a:r>
            <a:r>
              <a:rPr lang="ko-KR" altLang="en-US" sz="2800" dirty="0"/>
              <a:t>시도는 많이 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더 노력하면 성공하지 않았을까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군대를 산업체로 </a:t>
            </a:r>
            <a:r>
              <a:rPr lang="ko-KR" altLang="en-US" sz="2800" dirty="0" err="1"/>
              <a:t>갈껄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연애</a:t>
            </a:r>
            <a:r>
              <a:rPr lang="en-US" altLang="ko-KR" sz="2800" dirty="0"/>
              <a:t>…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398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780287-54C8-4639-B1AF-166900E263E4}"/>
              </a:ext>
            </a:extLst>
          </p:cNvPr>
          <p:cNvCxnSpPr>
            <a:cxnSpLocks/>
          </p:cNvCxnSpPr>
          <p:nvPr/>
        </p:nvCxnSpPr>
        <p:spPr>
          <a:xfrm>
            <a:off x="1328669" y="3963416"/>
            <a:ext cx="9275015" cy="26905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11436-73D2-4C79-9ED5-936CBECEA72A}"/>
              </a:ext>
            </a:extLst>
          </p:cNvPr>
          <p:cNvSpPr txBox="1"/>
          <p:nvPr/>
        </p:nvSpPr>
        <p:spPr>
          <a:xfrm>
            <a:off x="1328682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C/C++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58395-30A9-4426-A422-B9CE1133C2E0}"/>
              </a:ext>
            </a:extLst>
          </p:cNvPr>
          <p:cNvSpPr txBox="1"/>
          <p:nvPr/>
        </p:nvSpPr>
        <p:spPr>
          <a:xfrm>
            <a:off x="1319600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C#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721CE-BDEE-4B0D-AD8D-196DB77F7556}"/>
              </a:ext>
            </a:extLst>
          </p:cNvPr>
          <p:cNvSpPr txBox="1"/>
          <p:nvPr/>
        </p:nvSpPr>
        <p:spPr>
          <a:xfrm>
            <a:off x="1319599" y="5608526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98C40-8097-4376-AD55-3913278F74B2}"/>
              </a:ext>
            </a:extLst>
          </p:cNvPr>
          <p:cNvSpPr txBox="1"/>
          <p:nvPr/>
        </p:nvSpPr>
        <p:spPr>
          <a:xfrm>
            <a:off x="1328682" y="4506287"/>
            <a:ext cx="22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Programming Language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A5951-0C7F-499F-8EF9-434B99FB521F}"/>
              </a:ext>
            </a:extLst>
          </p:cNvPr>
          <p:cNvCxnSpPr/>
          <p:nvPr/>
        </p:nvCxnSpPr>
        <p:spPr>
          <a:xfrm>
            <a:off x="3631467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CF6530-142C-4FB0-822F-AD0051F566CD}"/>
              </a:ext>
            </a:extLst>
          </p:cNvPr>
          <p:cNvSpPr/>
          <p:nvPr/>
        </p:nvSpPr>
        <p:spPr>
          <a:xfrm>
            <a:off x="2255673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CA8A7-B169-406C-805B-0DEB0E40E61A}"/>
              </a:ext>
            </a:extLst>
          </p:cNvPr>
          <p:cNvSpPr/>
          <p:nvPr/>
        </p:nvSpPr>
        <p:spPr>
          <a:xfrm>
            <a:off x="2255673" y="5065163"/>
            <a:ext cx="769467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EF954F-2E70-4E44-9253-A1AE02226226}"/>
              </a:ext>
            </a:extLst>
          </p:cNvPr>
          <p:cNvSpPr/>
          <p:nvPr/>
        </p:nvSpPr>
        <p:spPr>
          <a:xfrm>
            <a:off x="2255673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31619F-90D1-4050-BA17-1743B90D08C6}"/>
              </a:ext>
            </a:extLst>
          </p:cNvPr>
          <p:cNvSpPr/>
          <p:nvPr/>
        </p:nvSpPr>
        <p:spPr>
          <a:xfrm>
            <a:off x="2255674" y="5372940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2465A3-7188-4B34-9C8C-BB59B6D48ACB}"/>
              </a:ext>
            </a:extLst>
          </p:cNvPr>
          <p:cNvSpPr/>
          <p:nvPr/>
        </p:nvSpPr>
        <p:spPr>
          <a:xfrm>
            <a:off x="2257934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578B01-1E51-4A9C-96E2-3F6F376F1BFF}"/>
              </a:ext>
            </a:extLst>
          </p:cNvPr>
          <p:cNvSpPr/>
          <p:nvPr/>
        </p:nvSpPr>
        <p:spPr>
          <a:xfrm>
            <a:off x="2257934" y="5700321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2C1140-71D5-4AA8-8E6D-64E86C4BBA3B}"/>
              </a:ext>
            </a:extLst>
          </p:cNvPr>
          <p:cNvSpPr txBox="1"/>
          <p:nvPr/>
        </p:nvSpPr>
        <p:spPr>
          <a:xfrm>
            <a:off x="4145711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4F6AF-D4F9-4D4D-B1C7-E455ADE9D5B4}"/>
              </a:ext>
            </a:extLst>
          </p:cNvPr>
          <p:cNvSpPr txBox="1"/>
          <p:nvPr/>
        </p:nvSpPr>
        <p:spPr>
          <a:xfrm>
            <a:off x="4136629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Unreal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991CAF-1D98-4DBA-9629-A90A64849C92}"/>
              </a:ext>
            </a:extLst>
          </p:cNvPr>
          <p:cNvSpPr txBox="1"/>
          <p:nvPr/>
        </p:nvSpPr>
        <p:spPr>
          <a:xfrm>
            <a:off x="4136628" y="5608526"/>
            <a:ext cx="98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DirectX11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4AA29-62B0-45F0-9698-8659BED39A72}"/>
              </a:ext>
            </a:extLst>
          </p:cNvPr>
          <p:cNvSpPr txBox="1"/>
          <p:nvPr/>
        </p:nvSpPr>
        <p:spPr>
          <a:xfrm>
            <a:off x="4145712" y="4506287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Used Engine</a:t>
            </a:r>
            <a:endParaRPr lang="ko-KR" altLang="en-US" sz="1400" b="1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91E3CD8-D189-47B7-9B96-B7E39E708366}"/>
              </a:ext>
            </a:extLst>
          </p:cNvPr>
          <p:cNvCxnSpPr/>
          <p:nvPr/>
        </p:nvCxnSpPr>
        <p:spPr>
          <a:xfrm>
            <a:off x="6463922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798638-0B88-40C8-9560-EA1654C55E10}"/>
              </a:ext>
            </a:extLst>
          </p:cNvPr>
          <p:cNvSpPr/>
          <p:nvPr/>
        </p:nvSpPr>
        <p:spPr>
          <a:xfrm>
            <a:off x="5072702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83F70F-841E-45B1-A364-3C153EE6C7B2}"/>
              </a:ext>
            </a:extLst>
          </p:cNvPr>
          <p:cNvSpPr/>
          <p:nvPr/>
        </p:nvSpPr>
        <p:spPr>
          <a:xfrm>
            <a:off x="5072702" y="5065163"/>
            <a:ext cx="858899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EC1CE8-0534-4BCF-BADE-AB25453A625B}"/>
              </a:ext>
            </a:extLst>
          </p:cNvPr>
          <p:cNvSpPr/>
          <p:nvPr/>
        </p:nvSpPr>
        <p:spPr>
          <a:xfrm>
            <a:off x="5072702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BCCD5D-5CE1-48DA-910A-AA5AA45DEE23}"/>
              </a:ext>
            </a:extLst>
          </p:cNvPr>
          <p:cNvSpPr/>
          <p:nvPr/>
        </p:nvSpPr>
        <p:spPr>
          <a:xfrm>
            <a:off x="5072703" y="5372940"/>
            <a:ext cx="572448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33CA70-DC49-4699-8435-C7FE6567364D}"/>
              </a:ext>
            </a:extLst>
          </p:cNvPr>
          <p:cNvSpPr/>
          <p:nvPr/>
        </p:nvSpPr>
        <p:spPr>
          <a:xfrm>
            <a:off x="5074963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DADED4-CE2C-497C-8256-DE55CDFC97B9}"/>
              </a:ext>
            </a:extLst>
          </p:cNvPr>
          <p:cNvSpPr/>
          <p:nvPr/>
        </p:nvSpPr>
        <p:spPr>
          <a:xfrm>
            <a:off x="5074965" y="5700321"/>
            <a:ext cx="232842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C43EFF-AC94-4B2C-A3C3-901C6AD73CC2}"/>
              </a:ext>
            </a:extLst>
          </p:cNvPr>
          <p:cNvSpPr txBox="1"/>
          <p:nvPr/>
        </p:nvSpPr>
        <p:spPr>
          <a:xfrm>
            <a:off x="6974474" y="4525825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Reward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662741-BADA-45DD-9148-CC10995E8487}"/>
              </a:ext>
            </a:extLst>
          </p:cNvPr>
          <p:cNvSpPr txBox="1"/>
          <p:nvPr/>
        </p:nvSpPr>
        <p:spPr>
          <a:xfrm>
            <a:off x="6974474" y="4975989"/>
            <a:ext cx="34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기획부분 은상</a:t>
            </a:r>
            <a:r>
              <a:rPr lang="en-US" altLang="ko-KR" sz="1400" dirty="0"/>
              <a:t>(2016)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5F178B-F803-46CE-B5C6-3A7BB9ED4161}"/>
              </a:ext>
            </a:extLst>
          </p:cNvPr>
          <p:cNvSpPr txBox="1"/>
          <p:nvPr/>
        </p:nvSpPr>
        <p:spPr>
          <a:xfrm>
            <a:off x="6965391" y="5288063"/>
            <a:ext cx="363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 부분우수상</a:t>
            </a:r>
            <a:r>
              <a:rPr lang="en-US" altLang="ko-KR" sz="1400" dirty="0"/>
              <a:t>(2021)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83ECC6-3E08-489F-96CC-3273D4D2EBE2}"/>
              </a:ext>
            </a:extLst>
          </p:cNvPr>
          <p:cNvSpPr txBox="1"/>
          <p:nvPr/>
        </p:nvSpPr>
        <p:spPr>
          <a:xfrm>
            <a:off x="6965391" y="5608526"/>
            <a:ext cx="3907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이달의 블로그 에디터 픽</a:t>
            </a:r>
            <a:r>
              <a:rPr lang="en-US" altLang="ko-KR" sz="1400" dirty="0"/>
              <a:t>(2019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네이버 게임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등록</a:t>
            </a:r>
            <a:r>
              <a:rPr lang="en-US" altLang="ko-KR" sz="1400" dirty="0"/>
              <a:t>(2020</a:t>
            </a:r>
            <a:r>
              <a:rPr lang="ko-KR" altLang="en-US" sz="1400" dirty="0"/>
              <a:t>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1302F-2A06-4109-8EF4-80BDFE8823E8}"/>
              </a:ext>
            </a:extLst>
          </p:cNvPr>
          <p:cNvSpPr txBox="1"/>
          <p:nvPr/>
        </p:nvSpPr>
        <p:spPr>
          <a:xfrm>
            <a:off x="6722588" y="1804183"/>
            <a:ext cx="43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홍익대학교 게임 소프트웨어</a:t>
            </a:r>
            <a:r>
              <a:rPr lang="en-US" altLang="ko-KR" sz="1200" dirty="0"/>
              <a:t>(</a:t>
            </a:r>
            <a:r>
              <a:rPr lang="ko-KR" altLang="en-US" sz="1200" dirty="0"/>
              <a:t>졸업 예정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속초 고등학교</a:t>
            </a:r>
            <a:r>
              <a:rPr lang="en-US" altLang="ko-KR" sz="1200" dirty="0"/>
              <a:t>(</a:t>
            </a:r>
            <a:r>
              <a:rPr lang="ko-KR" altLang="en-US" sz="1200" dirty="0"/>
              <a:t>졸업</a:t>
            </a:r>
            <a:r>
              <a:rPr lang="en-US" altLang="ko-KR" sz="12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FF120-E2AE-4C89-ACA1-466E444FBD22}"/>
              </a:ext>
            </a:extLst>
          </p:cNvPr>
          <p:cNvSpPr txBox="1"/>
          <p:nvPr/>
        </p:nvSpPr>
        <p:spPr>
          <a:xfrm>
            <a:off x="3853346" y="2703773"/>
            <a:ext cx="19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김태준</a:t>
            </a:r>
            <a:endParaRPr lang="en-US" altLang="ko-KR" b="1" dirty="0"/>
          </a:p>
          <a:p>
            <a:r>
              <a:rPr lang="en-US" altLang="ko-KR" b="1" dirty="0"/>
              <a:t>KIM TAE JUN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D320A60-DADB-451B-9CB9-539992636836}"/>
              </a:ext>
            </a:extLst>
          </p:cNvPr>
          <p:cNvCxnSpPr>
            <a:cxnSpLocks/>
          </p:cNvCxnSpPr>
          <p:nvPr/>
        </p:nvCxnSpPr>
        <p:spPr>
          <a:xfrm>
            <a:off x="6463922" y="1749991"/>
            <a:ext cx="0" cy="169455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793C38-C60A-4F40-8C83-9FC979443D8C}"/>
              </a:ext>
            </a:extLst>
          </p:cNvPr>
          <p:cNvSpPr txBox="1"/>
          <p:nvPr/>
        </p:nvSpPr>
        <p:spPr>
          <a:xfrm>
            <a:off x="6722587" y="2473797"/>
            <a:ext cx="3028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Phone: 010 – 5224 – 0207</a:t>
            </a:r>
          </a:p>
          <a:p>
            <a:r>
              <a:rPr lang="en-US" altLang="ko-KR" sz="1200" dirty="0" err="1"/>
              <a:t>Kakao</a:t>
            </a:r>
            <a:r>
              <a:rPr lang="ko-KR" altLang="en-US" sz="1200" dirty="0"/>
              <a:t> </a:t>
            </a:r>
            <a:r>
              <a:rPr lang="en-US" altLang="ko-KR" sz="1200" dirty="0"/>
              <a:t>ID 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zzaxowns</a:t>
            </a:r>
            <a:endParaRPr lang="en-US" altLang="ko-KR" sz="1200" dirty="0"/>
          </a:p>
          <a:p>
            <a:r>
              <a:rPr lang="en-US" altLang="ko-KR" sz="1200" dirty="0"/>
              <a:t>E-mail: </a:t>
            </a:r>
            <a:r>
              <a:rPr lang="en-US" altLang="ko-KR" sz="1200" dirty="0">
                <a:hlinkClick r:id="rId2"/>
              </a:rPr>
              <a:t>zzaxowns@naver.com</a:t>
            </a:r>
            <a:endParaRPr lang="en-US" altLang="ko-KR" sz="1200" dirty="0"/>
          </a:p>
          <a:p>
            <a:r>
              <a:rPr lang="en-US" altLang="ko-KR" sz="1200" dirty="0"/>
              <a:t>Blog:   </a:t>
            </a:r>
            <a:r>
              <a:rPr lang="en-US" altLang="ko-KR" sz="1200" dirty="0">
                <a:hlinkClick r:id="rId3"/>
              </a:rPr>
              <a:t>https://blog.naver.com/zzaxowns</a:t>
            </a:r>
            <a:endParaRPr lang="en-US" altLang="ko-KR" sz="1200" dirty="0"/>
          </a:p>
          <a:p>
            <a:r>
              <a:rPr lang="en-US" altLang="ko-KR" sz="1200" dirty="0" err="1"/>
              <a:t>Github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4"/>
              </a:rPr>
              <a:t>https://github.com/zzaxowns</a:t>
            </a:r>
            <a:endParaRPr lang="en-US" altLang="ko-KR" sz="1200" dirty="0"/>
          </a:p>
        </p:txBody>
      </p:sp>
      <p:pic>
        <p:nvPicPr>
          <p:cNvPr id="4" name="그림 3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1465FD73-0591-4843-97ED-6C6BDB688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9" y="1709635"/>
            <a:ext cx="2400096" cy="1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0143A05-24FD-49EF-AD71-264ED8510E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1675547"/>
            <a:ext cx="3590844" cy="184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F04935-0208-4B35-85E9-7E4352088C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4208970"/>
            <a:ext cx="3590844" cy="184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845C5-24E2-4491-85F8-BD428C068E03}"/>
              </a:ext>
            </a:extLst>
          </p:cNvPr>
          <p:cNvSpPr txBox="1"/>
          <p:nvPr/>
        </p:nvSpPr>
        <p:spPr>
          <a:xfrm>
            <a:off x="1516845" y="3624307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F06D8-7B5C-4775-BB28-CCC5AB2ABA16}"/>
              </a:ext>
            </a:extLst>
          </p:cNvPr>
          <p:cNvSpPr txBox="1"/>
          <p:nvPr/>
        </p:nvSpPr>
        <p:spPr>
          <a:xfrm>
            <a:off x="1516845" y="6100639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2F66942-1766-4B2A-B9C2-F365AEF8DD3B}"/>
              </a:ext>
            </a:extLst>
          </p:cNvPr>
          <p:cNvSpPr/>
          <p:nvPr/>
        </p:nvSpPr>
        <p:spPr>
          <a:xfrm>
            <a:off x="4620638" y="3594466"/>
            <a:ext cx="1877440" cy="3693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96180C-79B8-4A39-B7D5-F950975A7C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70" y="2086973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B4211B-E711-42E8-BEF0-26B9AB9E482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36" y="3055226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1AEEFA2-007F-4BB9-B9F2-DB28B333D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80" y="3779127"/>
            <a:ext cx="2569983" cy="1507492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A342767-7208-494F-A2D3-9D76BB18AA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63" y="4622165"/>
            <a:ext cx="2569983" cy="1507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2005F0-EFBF-4146-A2A2-D8400413DD1A}"/>
              </a:ext>
            </a:extLst>
          </p:cNvPr>
          <p:cNvSpPr txBox="1"/>
          <p:nvPr/>
        </p:nvSpPr>
        <p:spPr>
          <a:xfrm>
            <a:off x="8000048" y="6239682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 !!!)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길이(가) 표시된 사진&#10;&#10;자동 생성된 설명">
            <a:extLst>
              <a:ext uri="{FF2B5EF4-FFF2-40B4-BE49-F238E27FC236}">
                <a16:creationId xmlns:a16="http://schemas.microsoft.com/office/drawing/2014/main" id="{19EA16E4-1BF1-4AD5-8266-DFF032973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75" y="1312326"/>
            <a:ext cx="5768242" cy="355065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D081E12-BD46-4185-A065-4CB9384E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63864"/>
              </p:ext>
            </p:extLst>
          </p:nvPr>
        </p:nvGraphicFramePr>
        <p:xfrm>
          <a:off x="2580743" y="5041399"/>
          <a:ext cx="6538707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1544">
                  <a:extLst>
                    <a:ext uri="{9D8B030D-6E8A-4147-A177-3AD203B41FA5}">
                      <a16:colId xmlns:a16="http://schemas.microsoft.com/office/drawing/2014/main" val="3866991483"/>
                    </a:ext>
                  </a:extLst>
                </a:gridCol>
                <a:gridCol w="2011943">
                  <a:extLst>
                    <a:ext uri="{9D8B030D-6E8A-4147-A177-3AD203B41FA5}">
                      <a16:colId xmlns:a16="http://schemas.microsoft.com/office/drawing/2014/main" val="1004602395"/>
                    </a:ext>
                  </a:extLst>
                </a:gridCol>
                <a:gridCol w="1604813">
                  <a:extLst>
                    <a:ext uri="{9D8B030D-6E8A-4147-A177-3AD203B41FA5}">
                      <a16:colId xmlns:a16="http://schemas.microsoft.com/office/drawing/2014/main" val="2078602434"/>
                    </a:ext>
                  </a:extLst>
                </a:gridCol>
                <a:gridCol w="1470407">
                  <a:extLst>
                    <a:ext uri="{9D8B030D-6E8A-4147-A177-3AD203B41FA5}">
                      <a16:colId xmlns:a16="http://schemas.microsoft.com/office/drawing/2014/main" val="528992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4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 Unreal Project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0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Unreal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Engine 4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5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PC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8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C++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개발로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기능 구현에 중점을 둔 프로젝트</a:t>
                      </a: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1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55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35" y="2150569"/>
            <a:ext cx="2743200" cy="32670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1D762E9-12F6-4BC9-9EA5-739932A108D6}"/>
              </a:ext>
            </a:extLst>
          </p:cNvPr>
          <p:cNvSpPr/>
          <p:nvPr/>
        </p:nvSpPr>
        <p:spPr>
          <a:xfrm>
            <a:off x="5326367" y="3697950"/>
            <a:ext cx="2015232" cy="3462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486FA-F8A6-4C65-BA34-D9631D44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1420734"/>
            <a:ext cx="2488456" cy="1459670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97365-BEB3-4616-A133-E7797C3CCC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96" y="1829107"/>
            <a:ext cx="2488456" cy="1459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833A9-F267-4C76-BE34-F0A603538D6A}"/>
              </a:ext>
            </a:extLst>
          </p:cNvPr>
          <p:cNvSpPr txBox="1"/>
          <p:nvPr/>
        </p:nvSpPr>
        <p:spPr>
          <a:xfrm>
            <a:off x="1518081" y="3464056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</a:t>
            </a:r>
            <a:r>
              <a:rPr lang="ko-KR" altLang="en-US" dirty="0"/>
              <a:t>사용 경험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F082F9-B5DB-47E0-8BE2-3B3BBAD950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7" y="4008669"/>
            <a:ext cx="3507165" cy="1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605-1159-4411-829B-B59B7F2BC728}"/>
              </a:ext>
            </a:extLst>
          </p:cNvPr>
          <p:cNvSpPr txBox="1"/>
          <p:nvPr/>
        </p:nvSpPr>
        <p:spPr>
          <a:xfrm>
            <a:off x="1528408" y="6104093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DirectX11 </a:t>
            </a:r>
            <a:r>
              <a:rPr lang="ko-KR" altLang="en-US" dirty="0"/>
              <a:t>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69379-C830-43EA-B7EE-3E81EBF91DEC}"/>
              </a:ext>
            </a:extLst>
          </p:cNvPr>
          <p:cNvSpPr txBox="1"/>
          <p:nvPr/>
        </p:nvSpPr>
        <p:spPr>
          <a:xfrm>
            <a:off x="5637087" y="3317120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새로운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B4986-FE54-46D3-AEDC-CC32B6E97847}"/>
              </a:ext>
            </a:extLst>
          </p:cNvPr>
          <p:cNvSpPr txBox="1"/>
          <p:nvPr/>
        </p:nvSpPr>
        <p:spPr>
          <a:xfrm>
            <a:off x="6096000" y="6568496"/>
            <a:ext cx="633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언리얼</a:t>
            </a:r>
            <a:r>
              <a:rPr lang="ko-KR" altLang="en-US" sz="1100" dirty="0"/>
              <a:t> 로고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https://commons.wikimedia.org/wiki/File:Unreal_Engine_logo_and_wordmark.png</a:t>
            </a:r>
          </a:p>
        </p:txBody>
      </p:sp>
    </p:spTree>
    <p:extLst>
      <p:ext uri="{BB962C8B-B14F-4D97-AF65-F5344CB8AC3E}">
        <p14:creationId xmlns:p14="http://schemas.microsoft.com/office/powerpoint/2010/main" val="15672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13" y="1360457"/>
            <a:ext cx="886287" cy="105554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8827C5B-F4F4-46B0-9474-C134C12DA8AD}"/>
              </a:ext>
            </a:extLst>
          </p:cNvPr>
          <p:cNvSpPr/>
          <p:nvPr/>
        </p:nvSpPr>
        <p:spPr>
          <a:xfrm rot="2717080">
            <a:off x="4882014" y="1789949"/>
            <a:ext cx="275207" cy="9397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E267B33-0F4E-448B-A470-18FB932C09BE}"/>
              </a:ext>
            </a:extLst>
          </p:cNvPr>
          <p:cNvSpPr/>
          <p:nvPr/>
        </p:nvSpPr>
        <p:spPr>
          <a:xfrm rot="18887803">
            <a:off x="6758738" y="1787269"/>
            <a:ext cx="275207" cy="9425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BB138A-0F7D-4C39-A6C9-C160ACE2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3113534"/>
            <a:ext cx="5111870" cy="175555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722B15-B50C-4102-BBF8-397A8C88B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51" y="2834817"/>
            <a:ext cx="3864707" cy="2669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4B27D-091F-4E0D-909D-2554BFF9EBA6}"/>
              </a:ext>
            </a:extLst>
          </p:cNvPr>
          <p:cNvSpPr txBox="1"/>
          <p:nvPr/>
        </p:nvSpPr>
        <p:spPr>
          <a:xfrm>
            <a:off x="2432482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블루프린트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5F923-601B-4B3A-A1C3-3C6BDE3BB37D}"/>
              </a:ext>
            </a:extLst>
          </p:cNvPr>
          <p:cNvSpPr txBox="1"/>
          <p:nvPr/>
        </p:nvSpPr>
        <p:spPr>
          <a:xfrm>
            <a:off x="8064531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(C++)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31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410DD-AD64-471C-8F5E-13AF0034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357043"/>
            <a:ext cx="10569070" cy="51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바닥이(가) 표시된 사진&#10;&#10;자동 생성된 설명">
            <a:extLst>
              <a:ext uri="{FF2B5EF4-FFF2-40B4-BE49-F238E27FC236}">
                <a16:creationId xmlns:a16="http://schemas.microsoft.com/office/drawing/2014/main" id="{4EEE0BAB-C464-40F2-B4B4-893F70A1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3" y="1388934"/>
            <a:ext cx="4609613" cy="2357698"/>
          </a:xfrm>
          <a:prstGeom prst="rect">
            <a:avLst/>
          </a:prstGeom>
        </p:spPr>
      </p:pic>
      <p:pic>
        <p:nvPicPr>
          <p:cNvPr id="11" name="그림 10" descr="목재의이(가) 표시된 사진&#10;&#10;자동 생성된 설명">
            <a:extLst>
              <a:ext uri="{FF2B5EF4-FFF2-40B4-BE49-F238E27FC236}">
                <a16:creationId xmlns:a16="http://schemas.microsoft.com/office/drawing/2014/main" id="{5C6396C1-B796-4CF4-A3A9-92A39A37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1388944"/>
            <a:ext cx="4640962" cy="2357688"/>
          </a:xfrm>
          <a:prstGeom prst="rect">
            <a:avLst/>
          </a:prstGeom>
        </p:spPr>
      </p:pic>
      <p:pic>
        <p:nvPicPr>
          <p:cNvPr id="13" name="그림 12" descr="대지이(가) 표시된 사진&#10;&#10;자동 생성된 설명">
            <a:extLst>
              <a:ext uri="{FF2B5EF4-FFF2-40B4-BE49-F238E27FC236}">
                <a16:creationId xmlns:a16="http://schemas.microsoft.com/office/drawing/2014/main" id="{9750C77B-B8F1-4A57-81C1-9AE5CAC9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5" y="4069988"/>
            <a:ext cx="4609612" cy="2357686"/>
          </a:xfrm>
          <a:prstGeom prst="rect">
            <a:avLst/>
          </a:prstGeom>
        </p:spPr>
      </p:pic>
      <p:pic>
        <p:nvPicPr>
          <p:cNvPr id="16" name="그림 15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D5D2BBF7-3F9B-4F74-99AA-583A0FA5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4069988"/>
            <a:ext cx="4640963" cy="2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855</Words>
  <Application>Microsoft Office PowerPoint</Application>
  <PresentationFormat>와이드스크린</PresentationFormat>
  <Paragraphs>206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경기천년제목 Bold</vt:lpstr>
      <vt:lpstr>나눔스퀘어 Light</vt:lpstr>
      <vt:lpstr>맑은 고딕</vt:lpstr>
      <vt:lpstr>Arial</vt:lpstr>
      <vt:lpstr>Office 테마</vt:lpstr>
      <vt:lpstr>졸업 작품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 작품 발표</dc:title>
  <dc:creator>김태준</dc:creator>
  <cp:lastModifiedBy>태준 김</cp:lastModifiedBy>
  <cp:revision>26</cp:revision>
  <dcterms:created xsi:type="dcterms:W3CDTF">2021-11-30T06:30:08Z</dcterms:created>
  <dcterms:modified xsi:type="dcterms:W3CDTF">2021-12-02T05:07:04Z</dcterms:modified>
</cp:coreProperties>
</file>